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14" r:id="rId3"/>
    <p:sldId id="313" r:id="rId4"/>
    <p:sldId id="292" r:id="rId5"/>
    <p:sldId id="303" r:id="rId6"/>
    <p:sldId id="308" r:id="rId7"/>
    <p:sldId id="309" r:id="rId8"/>
    <p:sldId id="310" r:id="rId9"/>
    <p:sldId id="306" r:id="rId10"/>
    <p:sldId id="282" r:id="rId11"/>
    <p:sldId id="276" r:id="rId12"/>
    <p:sldId id="296" r:id="rId13"/>
    <p:sldId id="275" r:id="rId14"/>
    <p:sldId id="268" r:id="rId15"/>
    <p:sldId id="295" r:id="rId16"/>
    <p:sldId id="315" r:id="rId17"/>
    <p:sldId id="311" r:id="rId18"/>
    <p:sldId id="317" r:id="rId19"/>
    <p:sldId id="262" r:id="rId20"/>
    <p:sldId id="285" r:id="rId21"/>
    <p:sldId id="318" r:id="rId22"/>
    <p:sldId id="302" r:id="rId23"/>
    <p:sldId id="289" r:id="rId24"/>
    <p:sldId id="26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99CC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>
        <p:scale>
          <a:sx n="60" d="100"/>
          <a:sy n="60" d="100"/>
        </p:scale>
        <p:origin x="-1584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F3351-759C-4114-B1D3-1EFA6967D8EF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0C228-BF02-4C95-AB09-0B6A89F3A94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03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0C228-BF02-4C95-AB09-0B6A89F3A9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107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0C228-BF02-4C95-AB09-0B6A89F3A9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084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20F19-7501-43C9-ADF5-6EEF22C5787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040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0C228-BF02-4C95-AB09-0B6A89F3A94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012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0C228-BF02-4C95-AB09-0B6A89F3A94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5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0C228-BF02-4C95-AB09-0B6A89F3A94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37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6E3C-7E79-4643-808A-A9340D0859F2}" type="datetime1">
              <a:rPr lang="en-US" smtClean="0"/>
              <a:t>2/2/2017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90BC5-7D17-423B-9B70-5EA8F88B80B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962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13671-2C82-4DA9-913B-40D230CF6847}" type="datetime1">
              <a:rPr lang="en-US" smtClean="0"/>
              <a:t>2/2/2017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90BC5-7D17-423B-9B70-5EA8F88B80B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01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F312-83F8-4442-9B5D-24C2AF9928A7}" type="datetime1">
              <a:rPr lang="en-US" smtClean="0"/>
              <a:t>2/2/2017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90BC5-7D17-423B-9B70-5EA8F88B80B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61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BACD-B217-4A96-B72A-997691151762}" type="datetime1">
              <a:rPr lang="en-US" smtClean="0"/>
              <a:t>2/2/2017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90BC5-7D17-423B-9B70-5EA8F88B80B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13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70FD-CEE9-48BB-8633-EA578EE69B79}" type="datetime1">
              <a:rPr lang="en-US" smtClean="0"/>
              <a:t>2/2/2017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90BC5-7D17-423B-9B70-5EA8F88B80B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046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F9484-73B5-4F3C-A724-06316B240A5D}" type="datetime1">
              <a:rPr lang="en-US" smtClean="0"/>
              <a:t>2/2/2017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90BC5-7D17-423B-9B70-5EA8F88B80B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343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A0883-9C48-4F04-9A73-DE44F4D0B118}" type="datetime1">
              <a:rPr lang="en-US" smtClean="0"/>
              <a:t>2/2/2017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90BC5-7D17-423B-9B70-5EA8F88B80B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006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92A74-E9D2-4B91-92C7-0A01DAC202B7}" type="datetime1">
              <a:rPr lang="en-US" smtClean="0"/>
              <a:t>2/2/2017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90BC5-7D17-423B-9B70-5EA8F88B80B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23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0B4E6-9DD7-4CDF-9A6F-61CA3BBBF370}" type="datetime1">
              <a:rPr lang="en-US" smtClean="0"/>
              <a:t>2/2/2017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90BC5-7D17-423B-9B70-5EA8F88B80B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683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E714-9F0B-483C-A694-7949DE9D7966}" type="datetime1">
              <a:rPr lang="en-US" smtClean="0"/>
              <a:t>2/2/2017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90BC5-7D17-423B-9B70-5EA8F88B80B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988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E8160-3836-430A-9364-9BF36D083F6A}" type="datetime1">
              <a:rPr lang="en-US" smtClean="0"/>
              <a:t>2/2/2017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90BC5-7D17-423B-9B70-5EA8F88B80B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39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8C340-DC83-47B8-A84E-F1488F88D90A}" type="datetime1">
              <a:rPr lang="en-US" smtClean="0"/>
              <a:t>2/2/2017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90BC5-7D17-423B-9B70-5EA8F88B80B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44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030983"/>
            <a:ext cx="7772400" cy="1470025"/>
          </a:xfrm>
        </p:spPr>
        <p:txBody>
          <a:bodyPr/>
          <a:lstStyle/>
          <a:p>
            <a:r>
              <a:rPr lang="de-DE" b="1" dirty="0" err="1" smtClean="0"/>
              <a:t>Structures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Networks</a:t>
            </a:r>
            <a:endParaRPr lang="en-US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528" y="3429000"/>
            <a:ext cx="8352928" cy="3168352"/>
          </a:xfrm>
        </p:spPr>
        <p:txBody>
          <a:bodyPr>
            <a:normAutofit/>
          </a:bodyPr>
          <a:lstStyle/>
          <a:p>
            <a:r>
              <a:rPr lang="en-GB" sz="2300" b="1" dirty="0">
                <a:solidFill>
                  <a:schemeClr val="bg1">
                    <a:lumMod val="65000"/>
                  </a:schemeClr>
                </a:solidFill>
              </a:rPr>
              <a:t>D. Watts, S. </a:t>
            </a:r>
            <a:r>
              <a:rPr lang="en-GB" sz="2300" b="1" dirty="0" err="1">
                <a:solidFill>
                  <a:schemeClr val="bg1">
                    <a:lumMod val="65000"/>
                  </a:schemeClr>
                </a:solidFill>
              </a:rPr>
              <a:t>Strogatz</a:t>
            </a:r>
            <a:r>
              <a:rPr lang="en-GB" sz="23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sz="2300" dirty="0" smtClean="0">
                <a:solidFill>
                  <a:schemeClr val="bg1">
                    <a:lumMod val="65000"/>
                  </a:schemeClr>
                </a:solidFill>
              </a:rPr>
              <a:t>– Collective dynamics of ‘small world‘ networks (</a:t>
            </a:r>
            <a:r>
              <a:rPr lang="en-US" sz="2300" dirty="0" smtClean="0">
                <a:solidFill>
                  <a:schemeClr val="bg1">
                    <a:lumMod val="65000"/>
                  </a:schemeClr>
                </a:solidFill>
                <a:cs typeface="Aharoni" panose="02010803020104030203" pitchFamily="2" charset="-79"/>
              </a:rPr>
              <a:t>Nature Vol. 393, </a:t>
            </a:r>
            <a:r>
              <a:rPr lang="en-US" sz="2300" b="1" dirty="0" smtClean="0">
                <a:solidFill>
                  <a:schemeClr val="bg1">
                    <a:lumMod val="65000"/>
                  </a:schemeClr>
                </a:solidFill>
                <a:cs typeface="Aharoni" panose="02010803020104030203" pitchFamily="2" charset="-79"/>
              </a:rPr>
              <a:t>1998</a:t>
            </a:r>
            <a:r>
              <a:rPr lang="en-US" sz="2300" dirty="0" smtClean="0">
                <a:solidFill>
                  <a:schemeClr val="bg1">
                    <a:lumMod val="65000"/>
                  </a:schemeClr>
                </a:solidFill>
                <a:cs typeface="Aharoni" panose="02010803020104030203" pitchFamily="2" charset="-79"/>
              </a:rPr>
              <a:t>)</a:t>
            </a:r>
            <a:endParaRPr lang="en-GB" sz="23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GB" sz="2300" b="1" dirty="0" smtClean="0">
                <a:solidFill>
                  <a:schemeClr val="bg1">
                    <a:lumMod val="65000"/>
                  </a:schemeClr>
                </a:solidFill>
              </a:rPr>
              <a:t>A. </a:t>
            </a:r>
            <a:r>
              <a:rPr lang="en-GB" sz="2300" b="1" dirty="0" err="1" smtClean="0">
                <a:solidFill>
                  <a:schemeClr val="bg1">
                    <a:lumMod val="65000"/>
                  </a:schemeClr>
                </a:solidFill>
              </a:rPr>
              <a:t>Barabási</a:t>
            </a:r>
            <a:r>
              <a:rPr lang="en-GB" sz="2300" b="1" dirty="0" smtClean="0">
                <a:solidFill>
                  <a:schemeClr val="bg1">
                    <a:lumMod val="65000"/>
                  </a:schemeClr>
                </a:solidFill>
              </a:rPr>
              <a:t>, R. Albert </a:t>
            </a:r>
            <a:r>
              <a:rPr lang="en-GB" sz="2300" dirty="0" smtClean="0">
                <a:solidFill>
                  <a:schemeClr val="bg1">
                    <a:lumMod val="65000"/>
                  </a:schemeClr>
                </a:solidFill>
              </a:rPr>
              <a:t>– Emergence of scaling in random networks</a:t>
            </a:r>
            <a:r>
              <a:rPr lang="en-GB" sz="2300" dirty="0">
                <a:solidFill>
                  <a:schemeClr val="bg1">
                    <a:lumMod val="65000"/>
                  </a:schemeClr>
                </a:solidFill>
                <a:cs typeface="Aharoni" panose="02010803020104030203" pitchFamily="2" charset="-79"/>
              </a:rPr>
              <a:t> (</a:t>
            </a:r>
            <a:r>
              <a:rPr lang="en-US" sz="2300" dirty="0" smtClean="0">
                <a:solidFill>
                  <a:schemeClr val="bg1">
                    <a:lumMod val="65000"/>
                  </a:schemeClr>
                </a:solidFill>
                <a:cs typeface="Aharoni" panose="02010803020104030203" pitchFamily="2" charset="-79"/>
              </a:rPr>
              <a:t>Science, Vol. 286, </a:t>
            </a:r>
            <a:r>
              <a:rPr lang="en-US" sz="2300" b="1" dirty="0" smtClean="0">
                <a:solidFill>
                  <a:schemeClr val="bg1">
                    <a:lumMod val="65000"/>
                  </a:schemeClr>
                </a:solidFill>
                <a:cs typeface="Aharoni" panose="02010803020104030203" pitchFamily="2" charset="-79"/>
              </a:rPr>
              <a:t>1999</a:t>
            </a:r>
            <a:r>
              <a:rPr lang="en-US" sz="2300" dirty="0">
                <a:solidFill>
                  <a:schemeClr val="bg1">
                    <a:lumMod val="65000"/>
                  </a:schemeClr>
                </a:solidFill>
                <a:cs typeface="Aharoni" panose="02010803020104030203" pitchFamily="2" charset="-79"/>
              </a:rPr>
              <a:t>)</a:t>
            </a:r>
            <a:endParaRPr lang="en-GB" sz="2300" dirty="0">
              <a:solidFill>
                <a:schemeClr val="bg1">
                  <a:lumMod val="65000"/>
                </a:schemeClr>
              </a:solidFill>
              <a:cs typeface="Aharoni" panose="02010803020104030203" pitchFamily="2" charset="-79"/>
            </a:endParaRPr>
          </a:p>
          <a:p>
            <a:endParaRPr lang="de-DE" sz="1800" dirty="0" smtClean="0"/>
          </a:p>
          <a:p>
            <a:endParaRPr lang="de-DE" sz="2000" dirty="0"/>
          </a:p>
          <a:p>
            <a:r>
              <a:rPr lang="en-US" sz="2000" dirty="0" smtClean="0">
                <a:solidFill>
                  <a:schemeClr val="tx1"/>
                </a:solidFill>
              </a:rPr>
              <a:t>‘When Physics meets biology’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WiSe2016/17</a:t>
            </a:r>
            <a:r>
              <a:rPr lang="en-US" sz="2000" dirty="0" smtClean="0">
                <a:solidFill>
                  <a:schemeClr val="tx1"/>
                </a:solidFill>
              </a:rPr>
              <a:t>   ---   Lisa </a:t>
            </a:r>
            <a:r>
              <a:rPr lang="en-US" sz="2000" dirty="0" err="1" smtClean="0">
                <a:solidFill>
                  <a:schemeClr val="tx1"/>
                </a:solidFill>
              </a:rPr>
              <a:t>Schula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7" name="Picture 2" descr="Network Scien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30"/>
          <a:stretch/>
        </p:blipFill>
        <p:spPr bwMode="auto">
          <a:xfrm>
            <a:off x="323528" y="399386"/>
            <a:ext cx="2417093" cy="2093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1749"/>
            <a:ext cx="2376264" cy="1871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90BC5-7D17-423B-9B70-5EA8F88B80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5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/>
          </a:bodyPr>
          <a:lstStyle/>
          <a:p>
            <a:pPr>
              <a:tabLst>
                <a:tab pos="5554663" algn="l"/>
              </a:tabLst>
            </a:pPr>
            <a:r>
              <a:rPr lang="de-DE" sz="3600" dirty="0" smtClean="0"/>
              <a:t>Real </a:t>
            </a:r>
            <a:r>
              <a:rPr lang="de-DE" sz="3600" dirty="0" err="1" smtClean="0"/>
              <a:t>world</a:t>
            </a:r>
            <a:r>
              <a:rPr lang="de-DE" sz="3600" dirty="0" smtClean="0"/>
              <a:t> </a:t>
            </a:r>
            <a:r>
              <a:rPr lang="de-DE" sz="3600" dirty="0" err="1" smtClean="0"/>
              <a:t>networks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8" t="38023" r="4399" b="36508"/>
          <a:stretch/>
        </p:blipFill>
        <p:spPr bwMode="auto">
          <a:xfrm>
            <a:off x="30354" y="2843712"/>
            <a:ext cx="9070923" cy="149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434321" y="4458598"/>
            <a:ext cx="6408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Ref: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cs typeface="Aharoni" panose="02010803020104030203" pitchFamily="2" charset="-79"/>
              </a:rPr>
              <a:t>D. Watts &amp; S. </a:t>
            </a:r>
            <a:r>
              <a:rPr lang="en-US" sz="1600" dirty="0" err="1" smtClean="0">
                <a:solidFill>
                  <a:schemeClr val="bg1">
                    <a:lumMod val="65000"/>
                  </a:schemeClr>
                </a:solidFill>
                <a:cs typeface="Aharoni" panose="02010803020104030203" pitchFamily="2" charset="-79"/>
              </a:rPr>
              <a:t>Strogatz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cs typeface="Aharoni" panose="02010803020104030203" pitchFamily="2" charset="-79"/>
              </a:rPr>
              <a:t> – Collective dynamics of ‘small world‘ networks</a:t>
            </a:r>
            <a:endParaRPr lang="en-US" sz="1600" dirty="0">
              <a:solidFill>
                <a:schemeClr val="bg1">
                  <a:lumMod val="65000"/>
                </a:schemeClr>
              </a:solidFill>
              <a:cs typeface="Aharoni" panose="02010803020104030203" pitchFamily="2" charset="-79"/>
            </a:endParaRPr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451015" y="4638039"/>
            <a:ext cx="8229600" cy="1977083"/>
          </a:xfrm>
        </p:spPr>
        <p:txBody>
          <a:bodyPr>
            <a:normAutofit/>
          </a:bodyPr>
          <a:lstStyle/>
          <a:p>
            <a:endParaRPr lang="de-DE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de-DE" sz="2400" dirty="0" smtClean="0"/>
              <a:t>→ Small </a:t>
            </a:r>
            <a:r>
              <a:rPr lang="de-DE" sz="2400" dirty="0" err="1" smtClean="0"/>
              <a:t>average</a:t>
            </a:r>
            <a:r>
              <a:rPr lang="de-DE" sz="2400" dirty="0" smtClean="0"/>
              <a:t> </a:t>
            </a:r>
            <a:r>
              <a:rPr lang="de-DE" sz="2400" dirty="0" err="1" smtClean="0"/>
              <a:t>path</a:t>
            </a:r>
            <a:r>
              <a:rPr lang="de-DE" sz="2400" dirty="0" smtClean="0"/>
              <a:t> </a:t>
            </a:r>
            <a:r>
              <a:rPr lang="de-DE" sz="2400" dirty="0" err="1" smtClean="0"/>
              <a:t>length</a:t>
            </a:r>
            <a:endParaRPr lang="de-DE" sz="2400" dirty="0" smtClean="0"/>
          </a:p>
          <a:p>
            <a:pPr marL="0" indent="0">
              <a:buNone/>
            </a:pPr>
            <a:r>
              <a:rPr lang="de-DE" sz="2400" dirty="0"/>
              <a:t>→ High </a:t>
            </a:r>
            <a:r>
              <a:rPr lang="de-DE" sz="2400" dirty="0" err="1" smtClean="0"/>
              <a:t>clustering</a:t>
            </a:r>
            <a:r>
              <a:rPr lang="de-DE" sz="2400" dirty="0" smtClean="0"/>
              <a:t> </a:t>
            </a:r>
          </a:p>
          <a:p>
            <a:pPr marL="0" indent="0">
              <a:buNone/>
            </a:pPr>
            <a:endParaRPr lang="de-DE" sz="24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de-DE" sz="24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2400" dirty="0"/>
          </a:p>
        </p:txBody>
      </p:sp>
      <p:pic>
        <p:nvPicPr>
          <p:cNvPr id="7" name="Picture 2" descr="Physical versus effective network for the power grid of Northern Italy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064109"/>
            <a:ext cx="2579762" cy="145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90BC5-7D17-423B-9B70-5EA8F88B80B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2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755576" y="1791035"/>
            <a:ext cx="735516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b="1" dirty="0" smtClean="0"/>
              <a:t>Start </a:t>
            </a:r>
            <a:r>
              <a:rPr lang="de-DE" sz="2400" b="1" dirty="0" err="1" smtClean="0"/>
              <a:t>with</a:t>
            </a:r>
            <a:r>
              <a:rPr lang="de-DE" sz="2400" b="1" dirty="0" smtClean="0"/>
              <a:t> </a:t>
            </a:r>
            <a:r>
              <a:rPr lang="de-DE" sz="2400" b="1" dirty="0" err="1"/>
              <a:t>t</a:t>
            </a:r>
            <a:r>
              <a:rPr lang="de-DE" sz="2400" b="1" dirty="0" err="1" smtClean="0"/>
              <a:t>wo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conditions</a:t>
            </a:r>
            <a:r>
              <a:rPr lang="de-DE" sz="2400" b="1" dirty="0" smtClean="0"/>
              <a:t>:</a:t>
            </a:r>
          </a:p>
          <a:p>
            <a:r>
              <a:rPr lang="de-DE" sz="2400" dirty="0" smtClean="0"/>
              <a:t>Regular </a:t>
            </a:r>
            <a:r>
              <a:rPr lang="de-DE" sz="2400" dirty="0" err="1" smtClean="0"/>
              <a:t>graph</a:t>
            </a:r>
            <a:r>
              <a:rPr lang="de-DE" sz="2400" dirty="0" smtClean="0"/>
              <a:t>: </a:t>
            </a:r>
            <a:r>
              <a:rPr lang="de-DE" sz="2400" dirty="0" err="1" smtClean="0"/>
              <a:t>k</a:t>
            </a:r>
            <a:r>
              <a:rPr lang="de-DE" sz="2400" baseline="-25000" dirty="0" err="1" smtClean="0"/>
              <a:t>i</a:t>
            </a:r>
            <a:r>
              <a:rPr lang="de-DE" sz="2400" dirty="0" smtClean="0"/>
              <a:t> = </a:t>
            </a:r>
            <a:r>
              <a:rPr lang="de-DE" sz="2400" dirty="0" err="1" smtClean="0"/>
              <a:t>constant</a:t>
            </a:r>
            <a:endParaRPr lang="de-DE" sz="2400" dirty="0" smtClean="0"/>
          </a:p>
          <a:p>
            <a:r>
              <a:rPr lang="de-DE" sz="2400" dirty="0" smtClean="0"/>
              <a:t>High Clustering</a:t>
            </a:r>
          </a:p>
          <a:p>
            <a:pPr marL="0" indent="0">
              <a:buNone/>
            </a:pPr>
            <a:endParaRPr lang="de-DE" sz="2400" dirty="0" smtClean="0"/>
          </a:p>
          <a:p>
            <a:pPr marL="0" indent="0">
              <a:buNone/>
            </a:pPr>
            <a:endParaRPr lang="de-DE" sz="2400" dirty="0" smtClean="0"/>
          </a:p>
          <a:p>
            <a:pPr marL="0" indent="0">
              <a:buNone/>
            </a:pPr>
            <a:r>
              <a:rPr lang="de-DE" sz="2400" dirty="0" smtClean="0"/>
              <a:t>But on </a:t>
            </a:r>
            <a:r>
              <a:rPr lang="de-DE" sz="2400" dirty="0" err="1" smtClean="0"/>
              <a:t>average</a:t>
            </a:r>
            <a:r>
              <a:rPr lang="de-DE" sz="2400" dirty="0"/>
              <a:t> </a:t>
            </a:r>
            <a:r>
              <a:rPr lang="de-DE" sz="2400" dirty="0" err="1" smtClean="0"/>
              <a:t>long</a:t>
            </a:r>
            <a:r>
              <a:rPr lang="de-DE" sz="2400" dirty="0" smtClean="0"/>
              <a:t> </a:t>
            </a:r>
            <a:r>
              <a:rPr lang="de-DE" sz="2400" dirty="0" err="1" smtClean="0"/>
              <a:t>paths</a:t>
            </a:r>
            <a:endParaRPr lang="de-DE" sz="2400" dirty="0" smtClean="0"/>
          </a:p>
          <a:p>
            <a:pPr marL="0" indent="0">
              <a:buNone/>
            </a:pPr>
            <a:r>
              <a:rPr lang="en-US" sz="2400" dirty="0" smtClean="0"/>
              <a:t>   ‘large world’</a:t>
            </a:r>
          </a:p>
          <a:p>
            <a:pPr marL="0" indent="0">
              <a:buNone/>
            </a:pPr>
            <a:r>
              <a:rPr lang="de-DE" sz="2400" dirty="0"/>
              <a:t> </a:t>
            </a:r>
            <a:r>
              <a:rPr lang="de-DE" sz="2400" dirty="0" smtClean="0"/>
              <a:t>  → </a:t>
            </a:r>
            <a:r>
              <a:rPr lang="de-DE" sz="2400" dirty="0" err="1" smtClean="0"/>
              <a:t>modification</a:t>
            </a:r>
            <a:endParaRPr lang="en-US" sz="2400" dirty="0" smtClean="0"/>
          </a:p>
          <a:p>
            <a:endParaRPr lang="de-DE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de-DE" sz="28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de-DE" sz="28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28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Watts-</a:t>
            </a:r>
            <a:r>
              <a:rPr lang="de-DE" sz="3600" dirty="0" err="1" smtClean="0"/>
              <a:t>Strogatz</a:t>
            </a:r>
            <a:r>
              <a:rPr lang="de-DE" sz="3600" dirty="0" smtClean="0"/>
              <a:t> </a:t>
            </a:r>
            <a:r>
              <a:rPr lang="de-DE" sz="3600" dirty="0" err="1" smtClean="0"/>
              <a:t>construction</a:t>
            </a:r>
            <a:endParaRPr lang="en-US" sz="3600" dirty="0"/>
          </a:p>
        </p:txBody>
      </p:sp>
      <p:sp>
        <p:nvSpPr>
          <p:cNvPr id="6" name="Textfeld 5"/>
          <p:cNvSpPr txBox="1"/>
          <p:nvPr/>
        </p:nvSpPr>
        <p:spPr>
          <a:xfrm>
            <a:off x="5724128" y="1916832"/>
            <a:ext cx="30243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dirty="0" smtClean="0">
                <a:cs typeface="Aharoni" panose="02010803020104030203" pitchFamily="2" charset="-79"/>
              </a:rPr>
              <a:t>Regular ring </a:t>
            </a:r>
            <a:r>
              <a:rPr lang="de-DE" sz="2200" dirty="0" err="1" smtClean="0">
                <a:cs typeface="Aharoni" panose="02010803020104030203" pitchFamily="2" charset="-79"/>
              </a:rPr>
              <a:t>lattice</a:t>
            </a:r>
            <a:r>
              <a:rPr lang="de-DE" sz="2200" dirty="0" smtClean="0"/>
              <a:t> </a:t>
            </a:r>
          </a:p>
          <a:p>
            <a:pPr algn="ctr"/>
            <a:r>
              <a:rPr lang="de-DE" sz="2200" dirty="0" err="1" smtClean="0"/>
              <a:t>with</a:t>
            </a:r>
            <a:r>
              <a:rPr lang="de-DE" sz="2200" dirty="0" smtClean="0"/>
              <a:t> k = 4</a:t>
            </a:r>
            <a:endParaRPr lang="de-DE" sz="2200" dirty="0" smtClean="0">
              <a:cs typeface="Aharoni" panose="02010803020104030203" pitchFamily="2" charset="-79"/>
            </a:endParaRPr>
          </a:p>
        </p:txBody>
      </p:sp>
      <p:pic>
        <p:nvPicPr>
          <p:cNvPr id="7" name="Picture 2" descr="http://www.nature.com/nature/journal/v393/n6684/images/393440aa.eps.2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0" r="70725" b="23105"/>
          <a:stretch/>
        </p:blipFill>
        <p:spPr bwMode="auto">
          <a:xfrm>
            <a:off x="6135251" y="2798666"/>
            <a:ext cx="2445203" cy="271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90BC5-7D17-423B-9B70-5EA8F88B80B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9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Watts-</a:t>
            </a:r>
            <a:r>
              <a:rPr lang="de-DE" sz="3600" dirty="0" err="1"/>
              <a:t>Strogatz</a:t>
            </a:r>
            <a:r>
              <a:rPr lang="de-DE" sz="3600" dirty="0"/>
              <a:t> </a:t>
            </a:r>
            <a:r>
              <a:rPr lang="de-DE" sz="3600" dirty="0" err="1"/>
              <a:t>construction</a:t>
            </a:r>
            <a:endParaRPr lang="en-US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600" dirty="0" err="1" smtClean="0"/>
              <a:t>Rewiring</a:t>
            </a:r>
            <a:r>
              <a:rPr lang="de-DE" sz="2600" dirty="0" smtClean="0"/>
              <a:t> </a:t>
            </a:r>
            <a:r>
              <a:rPr lang="de-DE" sz="2600" dirty="0" err="1" smtClean="0"/>
              <a:t>process</a:t>
            </a:r>
            <a:r>
              <a:rPr lang="de-DE" sz="2600" dirty="0" smtClean="0"/>
              <a:t>:</a:t>
            </a:r>
          </a:p>
          <a:p>
            <a:pPr marL="0" indent="0">
              <a:buNone/>
            </a:pPr>
            <a:r>
              <a:rPr lang="de-DE" sz="2600" dirty="0" smtClean="0">
                <a:solidFill>
                  <a:schemeClr val="bg1">
                    <a:lumMod val="65000"/>
                  </a:schemeClr>
                </a:solidFill>
              </a:rPr>
              <a:t>     </a:t>
            </a:r>
            <a:r>
              <a:rPr lang="de-DE" sz="2600" dirty="0" err="1" smtClean="0">
                <a:solidFill>
                  <a:schemeClr val="bg1">
                    <a:lumMod val="65000"/>
                  </a:schemeClr>
                </a:solidFill>
              </a:rPr>
              <a:t>change</a:t>
            </a:r>
            <a:r>
              <a:rPr lang="de-DE" sz="26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600" dirty="0" err="1" smtClean="0">
                <a:solidFill>
                  <a:schemeClr val="bg1">
                    <a:lumMod val="65000"/>
                  </a:schemeClr>
                </a:solidFill>
              </a:rPr>
              <a:t>ending</a:t>
            </a:r>
            <a:r>
              <a:rPr lang="de-DE" sz="26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600" dirty="0" err="1" smtClean="0">
                <a:solidFill>
                  <a:schemeClr val="bg1">
                    <a:lumMod val="65000"/>
                  </a:schemeClr>
                </a:solidFill>
              </a:rPr>
              <a:t>point</a:t>
            </a:r>
            <a:r>
              <a:rPr lang="de-DE" sz="26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600" dirty="0" err="1" smtClean="0">
                <a:solidFill>
                  <a:schemeClr val="bg1">
                    <a:lumMod val="65000"/>
                  </a:schemeClr>
                </a:solidFill>
              </a:rPr>
              <a:t>of</a:t>
            </a:r>
            <a:r>
              <a:rPr lang="de-DE" sz="26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600" dirty="0" err="1" smtClean="0">
                <a:solidFill>
                  <a:schemeClr val="bg1">
                    <a:lumMod val="65000"/>
                  </a:schemeClr>
                </a:solidFill>
              </a:rPr>
              <a:t>edge</a:t>
            </a:r>
            <a:endParaRPr lang="de-DE" sz="26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de-DE" sz="2600" dirty="0" smtClean="0">
                <a:solidFill>
                  <a:schemeClr val="bg1">
                    <a:lumMod val="65000"/>
                  </a:schemeClr>
                </a:solidFill>
              </a:rPr>
              <a:t>     </a:t>
            </a:r>
            <a:r>
              <a:rPr lang="de-DE" sz="2600" dirty="0" err="1" smtClean="0">
                <a:solidFill>
                  <a:schemeClr val="bg1">
                    <a:lumMod val="65000"/>
                  </a:schemeClr>
                </a:solidFill>
              </a:rPr>
              <a:t>with</a:t>
            </a:r>
            <a:r>
              <a:rPr lang="de-DE" sz="26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600" dirty="0" err="1" smtClean="0">
                <a:solidFill>
                  <a:schemeClr val="bg1">
                    <a:lumMod val="65000"/>
                  </a:schemeClr>
                </a:solidFill>
              </a:rPr>
              <a:t>probability</a:t>
            </a:r>
            <a:r>
              <a:rPr lang="de-DE" sz="2600" dirty="0" smtClean="0">
                <a:solidFill>
                  <a:schemeClr val="bg1">
                    <a:lumMod val="65000"/>
                  </a:schemeClr>
                </a:solidFill>
              </a:rPr>
              <a:t> p</a:t>
            </a:r>
            <a:endParaRPr lang="de-DE" sz="2600" dirty="0">
              <a:solidFill>
                <a:schemeClr val="bg1">
                  <a:lumMod val="65000"/>
                </a:schemeClr>
              </a:solidFill>
            </a:endParaRPr>
          </a:p>
          <a:p>
            <a:endParaRPr lang="de-DE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de-DE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de-DE" sz="2600" dirty="0" smtClean="0"/>
              <a:t>Computer </a:t>
            </a:r>
            <a:r>
              <a:rPr lang="de-DE" sz="2600" dirty="0" err="1" smtClean="0"/>
              <a:t>simulation</a:t>
            </a:r>
            <a:r>
              <a:rPr lang="de-DE" sz="2600" dirty="0" smtClean="0"/>
              <a:t>:</a:t>
            </a:r>
          </a:p>
          <a:p>
            <a:pPr marL="0" indent="0">
              <a:buNone/>
            </a:pPr>
            <a:r>
              <a:rPr lang="de-DE" sz="2600" dirty="0" smtClean="0">
                <a:solidFill>
                  <a:schemeClr val="bg1">
                    <a:lumMod val="65000"/>
                  </a:schemeClr>
                </a:solidFill>
              </a:rPr>
              <a:t>fix </a:t>
            </a:r>
            <a:r>
              <a:rPr lang="de-DE" sz="2600" dirty="0" err="1" smtClean="0">
                <a:solidFill>
                  <a:schemeClr val="bg1">
                    <a:lumMod val="65000"/>
                  </a:schemeClr>
                </a:solidFill>
              </a:rPr>
              <a:t>values</a:t>
            </a:r>
            <a:r>
              <a:rPr lang="de-DE" sz="26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600" dirty="0">
                <a:solidFill>
                  <a:schemeClr val="bg1">
                    <a:lumMod val="65000"/>
                  </a:schemeClr>
                </a:solidFill>
              </a:rPr>
              <a:t>N </a:t>
            </a:r>
            <a:r>
              <a:rPr lang="de-DE" sz="2600" dirty="0" err="1">
                <a:solidFill>
                  <a:schemeClr val="bg1">
                    <a:lumMod val="65000"/>
                  </a:schemeClr>
                </a:solidFill>
              </a:rPr>
              <a:t>and</a:t>
            </a:r>
            <a:r>
              <a:rPr lang="de-DE" sz="2600" dirty="0">
                <a:solidFill>
                  <a:schemeClr val="bg1">
                    <a:lumMod val="65000"/>
                  </a:schemeClr>
                </a:solidFill>
              </a:rPr>
              <a:t> k (</a:t>
            </a:r>
            <a:r>
              <a:rPr lang="de-DE" sz="2600" dirty="0" err="1">
                <a:solidFill>
                  <a:schemeClr val="bg1">
                    <a:lumMod val="65000"/>
                  </a:schemeClr>
                </a:solidFill>
              </a:rPr>
              <a:t>very</a:t>
            </a:r>
            <a:r>
              <a:rPr lang="de-DE" sz="2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600" dirty="0" smtClean="0">
                <a:solidFill>
                  <a:schemeClr val="bg1">
                    <a:lumMod val="65000"/>
                  </a:schemeClr>
                </a:solidFill>
              </a:rPr>
              <a:t>large)</a:t>
            </a:r>
          </a:p>
          <a:p>
            <a:pPr marL="0" indent="0">
              <a:buNone/>
            </a:pPr>
            <a:r>
              <a:rPr lang="de-DE" sz="2600" dirty="0" smtClean="0">
                <a:solidFill>
                  <a:schemeClr val="bg1">
                    <a:lumMod val="65000"/>
                  </a:schemeClr>
                </a:solidFill>
              </a:rPr>
              <a:t>     </a:t>
            </a:r>
            <a:r>
              <a:rPr lang="de-DE" sz="2600" dirty="0" err="1" smtClean="0">
                <a:solidFill>
                  <a:schemeClr val="bg1">
                    <a:lumMod val="65000"/>
                  </a:schemeClr>
                </a:solidFill>
              </a:rPr>
              <a:t>one</a:t>
            </a:r>
            <a:r>
              <a:rPr lang="de-DE" sz="26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600" dirty="0" err="1" smtClean="0">
                <a:solidFill>
                  <a:schemeClr val="bg1">
                    <a:lumMod val="65000"/>
                  </a:schemeClr>
                </a:solidFill>
              </a:rPr>
              <a:t>construction</a:t>
            </a:r>
            <a:r>
              <a:rPr lang="de-DE" sz="26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600" dirty="0" err="1" smtClean="0">
                <a:solidFill>
                  <a:schemeClr val="bg1">
                    <a:lumMod val="65000"/>
                  </a:schemeClr>
                </a:solidFill>
              </a:rPr>
              <a:t>with</a:t>
            </a:r>
            <a:r>
              <a:rPr lang="de-DE" sz="26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600" dirty="0" err="1" smtClean="0"/>
              <a:t>fixed</a:t>
            </a:r>
            <a:r>
              <a:rPr lang="de-DE" sz="2600" dirty="0" smtClean="0"/>
              <a:t> </a:t>
            </a:r>
            <a:r>
              <a:rPr lang="de-DE" sz="2600" dirty="0" err="1" smtClean="0"/>
              <a:t>probability</a:t>
            </a:r>
            <a:endParaRPr lang="de-DE" sz="2600" dirty="0" smtClean="0"/>
          </a:p>
          <a:p>
            <a:pPr marL="0" indent="0">
              <a:buNone/>
            </a:pPr>
            <a:r>
              <a:rPr lang="en-US" sz="2600" dirty="0" smtClean="0">
                <a:solidFill>
                  <a:schemeClr val="bg1">
                    <a:lumMod val="65000"/>
                  </a:schemeClr>
                </a:solidFill>
              </a:rPr>
              <a:t>→ Repeat </a:t>
            </a:r>
            <a:r>
              <a:rPr lang="en-US" sz="2600" dirty="0">
                <a:solidFill>
                  <a:schemeClr val="bg1">
                    <a:lumMod val="65000"/>
                  </a:schemeClr>
                </a:solidFill>
              </a:rPr>
              <a:t>with different values for p</a:t>
            </a:r>
          </a:p>
          <a:p>
            <a:endParaRPr lang="de-DE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6817088" y="1124744"/>
            <a:ext cx="2003383" cy="52565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9" t="19590" r="10736" b="34057"/>
          <a:stretch/>
        </p:blipFill>
        <p:spPr bwMode="auto">
          <a:xfrm rot="5400000">
            <a:off x="5494870" y="2983718"/>
            <a:ext cx="4660663" cy="1558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uppieren 7"/>
          <p:cNvGrpSpPr/>
          <p:nvPr/>
        </p:nvGrpSpPr>
        <p:grpSpPr>
          <a:xfrm>
            <a:off x="6660232" y="1556792"/>
            <a:ext cx="432049" cy="412191"/>
            <a:chOff x="6588223" y="1432633"/>
            <a:chExt cx="432049" cy="412191"/>
          </a:xfrm>
        </p:grpSpPr>
        <p:sp>
          <p:nvSpPr>
            <p:cNvPr id="5" name="Ellipse 4"/>
            <p:cNvSpPr/>
            <p:nvPr/>
          </p:nvSpPr>
          <p:spPr>
            <a:xfrm>
              <a:off x="6588223" y="1432633"/>
              <a:ext cx="432049" cy="412191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6653404" y="145406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1</a:t>
              </a:r>
              <a:endParaRPr lang="en-US" dirty="0"/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6660232" y="3232833"/>
            <a:ext cx="432049" cy="412191"/>
            <a:chOff x="6588223" y="1432633"/>
            <a:chExt cx="432049" cy="412191"/>
          </a:xfrm>
        </p:grpSpPr>
        <p:sp>
          <p:nvSpPr>
            <p:cNvPr id="11" name="Ellipse 10"/>
            <p:cNvSpPr/>
            <p:nvPr/>
          </p:nvSpPr>
          <p:spPr>
            <a:xfrm>
              <a:off x="6588223" y="1432633"/>
              <a:ext cx="432049" cy="412191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6653404" y="145406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6660231" y="4797152"/>
            <a:ext cx="432049" cy="412191"/>
            <a:chOff x="6588223" y="1432633"/>
            <a:chExt cx="432049" cy="412191"/>
          </a:xfrm>
        </p:grpSpPr>
        <p:sp>
          <p:nvSpPr>
            <p:cNvPr id="14" name="Ellipse 13"/>
            <p:cNvSpPr/>
            <p:nvPr/>
          </p:nvSpPr>
          <p:spPr>
            <a:xfrm>
              <a:off x="6588223" y="1432633"/>
              <a:ext cx="432049" cy="412191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6653404" y="145406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3</a:t>
              </a:r>
              <a:endParaRPr lang="en-US" dirty="0"/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6660232" y="6041145"/>
            <a:ext cx="432049" cy="412191"/>
            <a:chOff x="6588223" y="1432633"/>
            <a:chExt cx="432049" cy="412191"/>
          </a:xfrm>
        </p:grpSpPr>
        <p:sp>
          <p:nvSpPr>
            <p:cNvPr id="17" name="Ellipse 16"/>
            <p:cNvSpPr/>
            <p:nvPr/>
          </p:nvSpPr>
          <p:spPr>
            <a:xfrm>
              <a:off x="6588223" y="1432633"/>
              <a:ext cx="432049" cy="412191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6653404" y="1454062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...</a:t>
              </a:r>
              <a:endParaRPr lang="en-US" dirty="0"/>
            </a:p>
          </p:txBody>
        </p:sp>
      </p:grp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90BC5-7D17-423B-9B70-5EA8F88B80B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42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683568" y="1458277"/>
            <a:ext cx="1728192" cy="48245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err="1" smtClean="0"/>
              <a:t>Probability</a:t>
            </a:r>
            <a:r>
              <a:rPr lang="de-DE" sz="3600" dirty="0" smtClean="0"/>
              <a:t> p </a:t>
            </a:r>
            <a:r>
              <a:rPr lang="de-DE" sz="3600" dirty="0" err="1" smtClean="0"/>
              <a:t>of</a:t>
            </a:r>
            <a:r>
              <a:rPr lang="de-DE" sz="3600" dirty="0" smtClean="0"/>
              <a:t> </a:t>
            </a:r>
            <a:r>
              <a:rPr lang="de-DE" sz="3600" dirty="0" err="1" smtClean="0"/>
              <a:t>replacing</a:t>
            </a:r>
            <a:r>
              <a:rPr lang="de-DE" sz="3600" dirty="0" smtClean="0"/>
              <a:t> </a:t>
            </a:r>
            <a:r>
              <a:rPr lang="de-DE" sz="3600" dirty="0" err="1" smtClean="0"/>
              <a:t>edge</a:t>
            </a:r>
            <a:endParaRPr lang="en-US" sz="3600" dirty="0"/>
          </a:p>
        </p:txBody>
      </p:sp>
      <p:sp>
        <p:nvSpPr>
          <p:cNvPr id="25" name="Rechteck 24"/>
          <p:cNvSpPr/>
          <p:nvPr/>
        </p:nvSpPr>
        <p:spPr>
          <a:xfrm>
            <a:off x="3457972" y="1458277"/>
            <a:ext cx="1728192" cy="48245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hteck 23"/>
          <p:cNvSpPr/>
          <p:nvPr/>
        </p:nvSpPr>
        <p:spPr>
          <a:xfrm>
            <a:off x="6264188" y="1458277"/>
            <a:ext cx="1728192" cy="48245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eck 6"/>
          <p:cNvSpPr/>
          <p:nvPr/>
        </p:nvSpPr>
        <p:spPr>
          <a:xfrm>
            <a:off x="863588" y="1412776"/>
            <a:ext cx="1368152" cy="36004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feld 9"/>
          <p:cNvSpPr txBox="1"/>
          <p:nvPr/>
        </p:nvSpPr>
        <p:spPr>
          <a:xfrm>
            <a:off x="1007604" y="141277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p = 0</a:t>
            </a:r>
            <a:endParaRPr lang="en-US" b="1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827584" y="5049180"/>
            <a:ext cx="1368152" cy="648072"/>
            <a:chOff x="827584" y="5085184"/>
            <a:chExt cx="1368152" cy="648072"/>
          </a:xfrm>
        </p:grpSpPr>
        <p:sp>
          <p:nvSpPr>
            <p:cNvPr id="8" name="Rechteck 7"/>
            <p:cNvSpPr/>
            <p:nvPr/>
          </p:nvSpPr>
          <p:spPr>
            <a:xfrm>
              <a:off x="827584" y="5085184"/>
              <a:ext cx="1368152" cy="646331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1007604" y="5086925"/>
              <a:ext cx="10801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/>
                <a:t>l</a:t>
              </a:r>
              <a:r>
                <a:rPr lang="de-DE" b="1" dirty="0" smtClean="0"/>
                <a:t>arge C</a:t>
              </a:r>
              <a:endParaRPr lang="en-US" b="1" dirty="0"/>
            </a:p>
            <a:p>
              <a:pPr algn="ctr"/>
              <a:r>
                <a:rPr lang="de-DE" b="1" dirty="0"/>
                <a:t>l</a:t>
              </a:r>
              <a:r>
                <a:rPr lang="de-DE" b="1" dirty="0" smtClean="0"/>
                <a:t>arge L</a:t>
              </a:r>
            </a:p>
          </p:txBody>
        </p:sp>
      </p:grpSp>
      <p:sp>
        <p:nvSpPr>
          <p:cNvPr id="28" name="Rechteck 27"/>
          <p:cNvSpPr/>
          <p:nvPr/>
        </p:nvSpPr>
        <p:spPr>
          <a:xfrm>
            <a:off x="6444208" y="1412776"/>
            <a:ext cx="1368152" cy="36004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feld 28"/>
          <p:cNvSpPr txBox="1"/>
          <p:nvPr/>
        </p:nvSpPr>
        <p:spPr>
          <a:xfrm>
            <a:off x="6588224" y="141277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p = 1</a:t>
            </a:r>
            <a:endParaRPr lang="en-US" b="1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6444208" y="5050051"/>
            <a:ext cx="1368152" cy="646331"/>
            <a:chOff x="6444208" y="5589240"/>
            <a:chExt cx="1368152" cy="646331"/>
          </a:xfrm>
        </p:grpSpPr>
        <p:sp>
          <p:nvSpPr>
            <p:cNvPr id="30" name="Rechteck 29"/>
            <p:cNvSpPr/>
            <p:nvPr/>
          </p:nvSpPr>
          <p:spPr>
            <a:xfrm>
              <a:off x="6444208" y="5589240"/>
              <a:ext cx="1368152" cy="646331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feld 30"/>
            <p:cNvSpPr txBox="1"/>
            <p:nvPr/>
          </p:nvSpPr>
          <p:spPr>
            <a:xfrm>
              <a:off x="6624228" y="5589240"/>
              <a:ext cx="10801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err="1"/>
                <a:t>s</a:t>
              </a:r>
              <a:r>
                <a:rPr lang="de-DE" b="1" dirty="0" err="1" smtClean="0"/>
                <a:t>mall</a:t>
              </a:r>
              <a:r>
                <a:rPr lang="de-DE" b="1" dirty="0" smtClean="0"/>
                <a:t> C </a:t>
              </a:r>
              <a:endParaRPr lang="en-US" b="1" dirty="0"/>
            </a:p>
            <a:p>
              <a:pPr algn="ctr"/>
              <a:r>
                <a:rPr lang="de-DE" b="1" dirty="0" err="1"/>
                <a:t>s</a:t>
              </a:r>
              <a:r>
                <a:rPr lang="de-DE" b="1" dirty="0" err="1" smtClean="0"/>
                <a:t>mall</a:t>
              </a:r>
              <a:r>
                <a:rPr lang="de-DE" b="1" dirty="0" smtClean="0"/>
                <a:t> L</a:t>
              </a:r>
            </a:p>
          </p:txBody>
        </p:sp>
      </p:grpSp>
      <p:sp>
        <p:nvSpPr>
          <p:cNvPr id="32" name="Textfeld 31"/>
          <p:cNvSpPr txBox="1"/>
          <p:nvPr/>
        </p:nvSpPr>
        <p:spPr>
          <a:xfrm>
            <a:off x="971600" y="471585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 smtClean="0"/>
              <a:t>regular</a:t>
            </a:r>
            <a:endParaRPr lang="de-DE" b="1" dirty="0" smtClean="0"/>
          </a:p>
        </p:txBody>
      </p:sp>
      <p:sp>
        <p:nvSpPr>
          <p:cNvPr id="33" name="Textfeld 32"/>
          <p:cNvSpPr txBox="1"/>
          <p:nvPr/>
        </p:nvSpPr>
        <p:spPr>
          <a:xfrm>
            <a:off x="6588224" y="463803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 smtClean="0"/>
              <a:t>random</a:t>
            </a:r>
            <a:endParaRPr lang="de-DE" b="1" dirty="0" smtClean="0"/>
          </a:p>
        </p:txBody>
      </p:sp>
      <p:cxnSp>
        <p:nvCxnSpPr>
          <p:cNvPr id="4" name="Gerade Verbindung 3"/>
          <p:cNvCxnSpPr>
            <a:stCxn id="7" idx="3"/>
            <a:endCxn id="28" idx="1"/>
          </p:cNvCxnSpPr>
          <p:nvPr/>
        </p:nvCxnSpPr>
        <p:spPr>
          <a:xfrm>
            <a:off x="2231740" y="1592796"/>
            <a:ext cx="4212468" cy="0"/>
          </a:xfrm>
          <a:prstGeom prst="line">
            <a:avLst/>
          </a:prstGeom>
          <a:ln w="34925">
            <a:prstDash val="sysDot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4" name="Textfeld 33"/>
          <p:cNvSpPr txBox="1"/>
          <p:nvPr/>
        </p:nvSpPr>
        <p:spPr>
          <a:xfrm>
            <a:off x="3650823" y="4640915"/>
            <a:ext cx="1342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Small </a:t>
            </a:r>
            <a:r>
              <a:rPr lang="de-DE" b="1" dirty="0" err="1" smtClean="0"/>
              <a:t>world</a:t>
            </a:r>
            <a:endParaRPr lang="de-DE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3" t="16765" r="67819" b="57962"/>
          <a:stretch/>
        </p:blipFill>
        <p:spPr bwMode="auto">
          <a:xfrm>
            <a:off x="3535544" y="3075463"/>
            <a:ext cx="1573048" cy="1565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9" t="16765" r="50472" b="57962"/>
          <a:stretch/>
        </p:blipFill>
        <p:spPr bwMode="auto">
          <a:xfrm>
            <a:off x="6339523" y="3075462"/>
            <a:ext cx="1577522" cy="1565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" t="15938" r="84864" b="56653"/>
          <a:stretch/>
        </p:blipFill>
        <p:spPr bwMode="auto">
          <a:xfrm>
            <a:off x="760781" y="2996952"/>
            <a:ext cx="1558138" cy="169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Gruppieren 34"/>
          <p:cNvGrpSpPr/>
          <p:nvPr/>
        </p:nvGrpSpPr>
        <p:grpSpPr>
          <a:xfrm>
            <a:off x="3625161" y="5049179"/>
            <a:ext cx="1368152" cy="646331"/>
            <a:chOff x="6444208" y="5589240"/>
            <a:chExt cx="1368152" cy="646331"/>
          </a:xfrm>
        </p:grpSpPr>
        <p:sp>
          <p:nvSpPr>
            <p:cNvPr id="36" name="Rechteck 35"/>
            <p:cNvSpPr/>
            <p:nvPr/>
          </p:nvSpPr>
          <p:spPr>
            <a:xfrm>
              <a:off x="6444208" y="5589240"/>
              <a:ext cx="1368152" cy="646331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feld 36"/>
            <p:cNvSpPr txBox="1"/>
            <p:nvPr/>
          </p:nvSpPr>
          <p:spPr>
            <a:xfrm>
              <a:off x="6624228" y="5589240"/>
              <a:ext cx="10801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/>
                <a:t>l</a:t>
              </a:r>
              <a:r>
                <a:rPr lang="de-DE" b="1" dirty="0" smtClean="0"/>
                <a:t>arge C </a:t>
              </a:r>
              <a:endParaRPr lang="en-US" b="1" dirty="0"/>
            </a:p>
            <a:p>
              <a:pPr algn="ctr"/>
              <a:r>
                <a:rPr lang="de-DE" b="1" dirty="0" err="1"/>
                <a:t>s</a:t>
              </a:r>
              <a:r>
                <a:rPr lang="de-DE" b="1" dirty="0" err="1" smtClean="0"/>
                <a:t>mall</a:t>
              </a:r>
              <a:r>
                <a:rPr lang="de-DE" b="1" dirty="0" smtClean="0"/>
                <a:t> L</a:t>
              </a:r>
            </a:p>
          </p:txBody>
        </p:sp>
      </p:grp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90BC5-7D17-423B-9B70-5EA8F88B80B7}" type="slidenum">
              <a:rPr lang="en-US" smtClean="0"/>
              <a:t>13</a:t>
            </a:fld>
            <a:endParaRPr lang="en-US"/>
          </a:p>
        </p:txBody>
      </p:sp>
      <p:cxnSp>
        <p:nvCxnSpPr>
          <p:cNvPr id="12" name="Gerade Verbindung mit Pfeil 11"/>
          <p:cNvCxnSpPr/>
          <p:nvPr/>
        </p:nvCxnSpPr>
        <p:spPr>
          <a:xfrm>
            <a:off x="1539850" y="1988840"/>
            <a:ext cx="7814" cy="100811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/>
          <p:nvPr/>
        </p:nvCxnSpPr>
        <p:spPr>
          <a:xfrm>
            <a:off x="4301423" y="2064039"/>
            <a:ext cx="7814" cy="100811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/>
          <p:nvPr/>
        </p:nvCxnSpPr>
        <p:spPr>
          <a:xfrm>
            <a:off x="7164288" y="2067351"/>
            <a:ext cx="7814" cy="100811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96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3" t="6746" r="8192" b="4524"/>
          <a:stretch/>
        </p:blipFill>
        <p:spPr bwMode="auto">
          <a:xfrm>
            <a:off x="2051720" y="2902262"/>
            <a:ext cx="4824536" cy="33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259632" y="6309320"/>
            <a:ext cx="7488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solidFill>
                  <a:schemeClr val="bg1">
                    <a:lumMod val="6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Ref</a:t>
            </a:r>
            <a:r>
              <a:rPr lang="de-DE" sz="1600" dirty="0" smtClean="0">
                <a:solidFill>
                  <a:schemeClr val="bg1">
                    <a:lumMod val="6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 D. Watts &amp; S. </a:t>
            </a:r>
            <a:r>
              <a:rPr lang="de-DE" sz="1600" dirty="0" err="1" smtClean="0">
                <a:solidFill>
                  <a:schemeClr val="bg1">
                    <a:lumMod val="6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Strogatz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  <a:r>
              <a:rPr lang="de-DE" sz="1600" dirty="0" smtClean="0">
                <a:solidFill>
                  <a:schemeClr val="bg1">
                    <a:lumMod val="6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de-DE" sz="1600" dirty="0" smtClean="0">
                <a:solidFill>
                  <a:schemeClr val="bg1">
                    <a:lumMod val="65000"/>
                  </a:schemeClr>
                </a:solidFill>
                <a:cs typeface="Aharoni" panose="02010803020104030203" pitchFamily="2" charset="-79"/>
              </a:rPr>
              <a:t>Collective </a:t>
            </a:r>
            <a:r>
              <a:rPr lang="de-DE" sz="1600" dirty="0" err="1" smtClean="0">
                <a:solidFill>
                  <a:schemeClr val="bg1">
                    <a:lumMod val="65000"/>
                  </a:schemeClr>
                </a:solidFill>
                <a:cs typeface="Aharoni" panose="02010803020104030203" pitchFamily="2" charset="-79"/>
              </a:rPr>
              <a:t>dynamics</a:t>
            </a:r>
            <a:r>
              <a:rPr lang="de-DE" sz="1600" dirty="0" smtClean="0">
                <a:solidFill>
                  <a:schemeClr val="bg1">
                    <a:lumMod val="6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de-DE" sz="1600" dirty="0" err="1" smtClean="0">
                <a:solidFill>
                  <a:schemeClr val="bg1">
                    <a:lumMod val="65000"/>
                  </a:schemeClr>
                </a:solidFill>
                <a:cs typeface="Aharoni" panose="02010803020104030203" pitchFamily="2" charset="-79"/>
              </a:rPr>
              <a:t>of</a:t>
            </a:r>
            <a:r>
              <a:rPr lang="de-DE" sz="1600" dirty="0" smtClean="0">
                <a:solidFill>
                  <a:schemeClr val="bg1">
                    <a:lumMod val="65000"/>
                  </a:schemeClr>
                </a:solidFill>
                <a:cs typeface="Aharoni" panose="02010803020104030203" pitchFamily="2" charset="-79"/>
              </a:rPr>
              <a:t> ‚</a:t>
            </a:r>
            <a:r>
              <a:rPr lang="de-DE" sz="1600" dirty="0" err="1" smtClean="0">
                <a:solidFill>
                  <a:schemeClr val="bg1">
                    <a:lumMod val="65000"/>
                  </a:schemeClr>
                </a:solidFill>
                <a:cs typeface="Aharoni" panose="02010803020104030203" pitchFamily="2" charset="-79"/>
              </a:rPr>
              <a:t>small</a:t>
            </a:r>
            <a:r>
              <a:rPr lang="de-DE" sz="1600" dirty="0" smtClean="0">
                <a:solidFill>
                  <a:schemeClr val="bg1">
                    <a:lumMod val="6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de-DE" sz="1600" dirty="0" err="1" smtClean="0">
                <a:solidFill>
                  <a:schemeClr val="bg1">
                    <a:lumMod val="65000"/>
                  </a:schemeClr>
                </a:solidFill>
                <a:cs typeface="Aharoni" panose="02010803020104030203" pitchFamily="2" charset="-79"/>
              </a:rPr>
              <a:t>world</a:t>
            </a:r>
            <a:r>
              <a:rPr lang="de-DE" sz="1600" dirty="0" smtClean="0">
                <a:solidFill>
                  <a:schemeClr val="bg1">
                    <a:lumMod val="65000"/>
                  </a:schemeClr>
                </a:solidFill>
                <a:cs typeface="Aharoni" panose="02010803020104030203" pitchFamily="2" charset="-79"/>
              </a:rPr>
              <a:t>‘ </a:t>
            </a:r>
            <a:r>
              <a:rPr lang="de-DE" sz="1600" dirty="0" err="1" smtClean="0">
                <a:solidFill>
                  <a:schemeClr val="bg1">
                    <a:lumMod val="65000"/>
                  </a:schemeClr>
                </a:solidFill>
                <a:cs typeface="Aharoni" panose="02010803020104030203" pitchFamily="2" charset="-79"/>
              </a:rPr>
              <a:t>networks</a:t>
            </a:r>
            <a:endParaRPr lang="en-US" sz="1600" dirty="0">
              <a:solidFill>
                <a:schemeClr val="bg1">
                  <a:lumMod val="65000"/>
                </a:schemeClr>
              </a:solidFill>
              <a:cs typeface="Aharoni" panose="02010803020104030203" pitchFamily="2" charset="-79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403648" y="1484784"/>
            <a:ext cx="108012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 smtClean="0"/>
              <a:t>regular</a:t>
            </a:r>
            <a:endParaRPr lang="de-DE" b="1" dirty="0" smtClean="0"/>
          </a:p>
        </p:txBody>
      </p:sp>
      <p:sp>
        <p:nvSpPr>
          <p:cNvPr id="19" name="Textfeld 18"/>
          <p:cNvSpPr txBox="1"/>
          <p:nvPr/>
        </p:nvSpPr>
        <p:spPr>
          <a:xfrm>
            <a:off x="6588224" y="1484784"/>
            <a:ext cx="108012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 smtClean="0"/>
              <a:t>random</a:t>
            </a:r>
            <a:endParaRPr lang="de-DE" b="1" dirty="0" smtClean="0"/>
          </a:p>
        </p:txBody>
      </p:sp>
      <p:sp>
        <p:nvSpPr>
          <p:cNvPr id="20" name="Textfeld 19"/>
          <p:cNvSpPr txBox="1"/>
          <p:nvPr/>
        </p:nvSpPr>
        <p:spPr>
          <a:xfrm>
            <a:off x="3131840" y="1498139"/>
            <a:ext cx="2664296" cy="11387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3200" b="1" dirty="0" smtClean="0"/>
              <a:t>Small </a:t>
            </a:r>
            <a:r>
              <a:rPr lang="de-DE" sz="3200" b="1" dirty="0" err="1" smtClean="0"/>
              <a:t>world</a:t>
            </a:r>
            <a:endParaRPr lang="de-DE" sz="3200" b="1" dirty="0" smtClean="0"/>
          </a:p>
          <a:p>
            <a:pPr algn="ctr"/>
            <a:r>
              <a:rPr lang="de-DE" b="1" dirty="0" smtClean="0"/>
              <a:t>Small L</a:t>
            </a:r>
          </a:p>
          <a:p>
            <a:pPr algn="ctr"/>
            <a:r>
              <a:rPr lang="de-DE" b="1" dirty="0" smtClean="0"/>
              <a:t>Large C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90BC5-7D17-423B-9B70-5EA8F88B80B7}" type="slidenum">
              <a:rPr lang="en-US" smtClean="0"/>
              <a:t>14</a:t>
            </a:fld>
            <a:endParaRPr lang="en-US"/>
          </a:p>
        </p:txBody>
      </p:sp>
      <p:cxnSp>
        <p:nvCxnSpPr>
          <p:cNvPr id="5" name="Gerade Verbindung mit Pfeil 4"/>
          <p:cNvCxnSpPr/>
          <p:nvPr/>
        </p:nvCxnSpPr>
        <p:spPr>
          <a:xfrm>
            <a:off x="2483768" y="1597442"/>
            <a:ext cx="0" cy="1399510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>
            <a:off x="6588224" y="1597442"/>
            <a:ext cx="0" cy="1399510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71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1074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b="1" dirty="0" err="1"/>
              <a:t>Neural</a:t>
            </a:r>
            <a:r>
              <a:rPr lang="de-DE" sz="2000" b="1" dirty="0"/>
              <a:t> Network </a:t>
            </a:r>
            <a:r>
              <a:rPr lang="de-DE" sz="2000" b="1" dirty="0" err="1"/>
              <a:t>of</a:t>
            </a:r>
            <a:r>
              <a:rPr lang="de-DE" sz="2000" b="1" dirty="0"/>
              <a:t> C. </a:t>
            </a:r>
            <a:r>
              <a:rPr lang="de-DE" sz="2000" b="1" dirty="0" err="1" smtClean="0"/>
              <a:t>Elegans</a:t>
            </a:r>
            <a:endParaRPr lang="en-US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2448272" cy="2278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457200" y="485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/>
          </a:p>
        </p:txBody>
      </p:sp>
      <p:sp>
        <p:nvSpPr>
          <p:cNvPr id="6" name="Textfeld 5"/>
          <p:cNvSpPr txBox="1"/>
          <p:nvPr/>
        </p:nvSpPr>
        <p:spPr>
          <a:xfrm>
            <a:off x="4612549" y="5448126"/>
            <a:ext cx="4207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http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://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airlinenetworkplanners.com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 err="1" smtClean="0"/>
              <a:t>Consequence</a:t>
            </a:r>
            <a:r>
              <a:rPr lang="de-DE" sz="3600" dirty="0" smtClean="0"/>
              <a:t> </a:t>
            </a:r>
            <a:r>
              <a:rPr lang="de-DE" sz="3600" dirty="0" err="1" smtClean="0"/>
              <a:t>for</a:t>
            </a:r>
            <a:r>
              <a:rPr lang="de-DE" sz="3600" dirty="0" smtClean="0"/>
              <a:t> </a:t>
            </a:r>
            <a:r>
              <a:rPr lang="de-DE" sz="3600" dirty="0" err="1" smtClean="0"/>
              <a:t>networks</a:t>
            </a:r>
            <a:endParaRPr lang="en-US" sz="3600" dirty="0"/>
          </a:p>
        </p:txBody>
      </p:sp>
      <p:pic>
        <p:nvPicPr>
          <p:cNvPr id="8" name="Picture 4" descr="http://airlinenetworkplanners.com/assets/network_cover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541" y="2348880"/>
            <a:ext cx="381000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Inhaltsplatzhalter 2"/>
          <p:cNvSpPr txBox="1">
            <a:spLocks/>
          </p:cNvSpPr>
          <p:nvPr/>
        </p:nvSpPr>
        <p:spPr>
          <a:xfrm>
            <a:off x="4589541" y="1628800"/>
            <a:ext cx="361074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2000" b="1" dirty="0" smtClean="0"/>
              <a:t>Airline </a:t>
            </a:r>
            <a:r>
              <a:rPr lang="de-DE" sz="2000" b="1" dirty="0" err="1" smtClean="0"/>
              <a:t>network</a:t>
            </a:r>
            <a:endParaRPr lang="en-US" sz="20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640147" y="5453608"/>
            <a:ext cx="37138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Ref: H. Berry, O. </a:t>
            </a:r>
            <a:r>
              <a:rPr lang="en-US" sz="1600" dirty="0" err="1" smtClean="0">
                <a:solidFill>
                  <a:schemeClr val="bg1">
                    <a:lumMod val="6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Temam</a:t>
            </a:r>
            <a:endParaRPr lang="en-US" sz="1600" dirty="0" smtClean="0">
              <a:solidFill>
                <a:schemeClr val="bg1">
                  <a:lumMod val="6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‘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Modeling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self-developing biological neural networks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Aharoni" panose="02010803020104030203" pitchFamily="2" charset="-79"/>
              </a:rPr>
              <a:t>’ </a:t>
            </a: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Science Direct 2007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90BC5-7D17-423B-9B70-5EA8F88B80B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59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 err="1" smtClean="0"/>
              <a:t>Degree</a:t>
            </a:r>
            <a:r>
              <a:rPr lang="de-DE" sz="3600" dirty="0" smtClean="0"/>
              <a:t> </a:t>
            </a:r>
            <a:r>
              <a:rPr lang="de-DE" sz="3600" dirty="0" err="1" smtClean="0"/>
              <a:t>distribution</a:t>
            </a:r>
            <a:r>
              <a:rPr lang="de-DE" sz="3600" dirty="0" smtClean="0"/>
              <a:t> P(k)</a:t>
            </a:r>
            <a:endParaRPr lang="en-US" sz="3600" dirty="0"/>
          </a:p>
        </p:txBody>
      </p:sp>
      <p:pic>
        <p:nvPicPr>
          <p:cNvPr id="5" name="Picture 2" descr="http://www.nature.com/nature/journal/v406/n6794/images/406378aa.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8108"/>
          <a:stretch/>
        </p:blipFill>
        <p:spPr bwMode="auto">
          <a:xfrm>
            <a:off x="1115616" y="2636912"/>
            <a:ext cx="1714500" cy="172778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755576" y="5517232"/>
            <a:ext cx="105652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Ref.: R. Albert, A- </a:t>
            </a:r>
            <a:r>
              <a:rPr lang="en-US" sz="1600" dirty="0" err="1" smtClean="0">
                <a:solidFill>
                  <a:schemeClr val="bg1">
                    <a:lumMod val="6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Barabasi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H. </a:t>
            </a:r>
            <a:r>
              <a:rPr lang="en-US" sz="1600" dirty="0" err="1" smtClean="0">
                <a:solidFill>
                  <a:schemeClr val="bg1">
                    <a:lumMod val="6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Jeong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cs typeface="Aharoni" panose="02010803020104030203" pitchFamily="2" charset="-79"/>
              </a:rPr>
              <a:t>‘Error and attack tolerance of complex networks’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Nature Reviews 2000,</a:t>
            </a:r>
          </a:p>
          <a:p>
            <a:r>
              <a:rPr lang="en-GB" sz="1600" dirty="0">
                <a:solidFill>
                  <a:schemeClr val="bg1">
                    <a:lumMod val="65000"/>
                  </a:schemeClr>
                </a:solidFill>
              </a:rPr>
              <a:t>‘Emergence of scaling in random </a:t>
            </a:r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</a:rPr>
              <a:t>networks’ </a:t>
            </a:r>
            <a:endParaRPr lang="en-US" sz="1600" dirty="0" smtClean="0">
              <a:solidFill>
                <a:schemeClr val="bg1">
                  <a:lumMod val="6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029916" y="1628800"/>
            <a:ext cx="188590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000" b="1" dirty="0" err="1" smtClean="0">
                <a:cs typeface="Aharoni" panose="02010803020104030203" pitchFamily="2" charset="-79"/>
              </a:rPr>
              <a:t>Exponential</a:t>
            </a:r>
            <a:endParaRPr lang="en-US" sz="2000" b="1" dirty="0" smtClean="0">
              <a:cs typeface="Aharoni" panose="02010803020104030203" pitchFamily="2" charset="-79"/>
            </a:endParaRPr>
          </a:p>
          <a:p>
            <a:r>
              <a:rPr lang="en-US" sz="2800" dirty="0" smtClean="0">
                <a:cs typeface="Aharoni" panose="02010803020104030203" pitchFamily="2" charset="-79"/>
              </a:rPr>
              <a:t>P(k) </a:t>
            </a:r>
            <a:r>
              <a:rPr lang="de-DE" sz="2800" dirty="0" smtClean="0"/>
              <a:t>∝ e </a:t>
            </a:r>
            <a:r>
              <a:rPr lang="de-DE" sz="2800" baseline="30000" dirty="0" smtClean="0"/>
              <a:t>- k</a:t>
            </a:r>
            <a:r>
              <a:rPr lang="en-US" sz="2800" dirty="0" smtClean="0">
                <a:cs typeface="Aharoni" panose="02010803020104030203" pitchFamily="2" charset="-79"/>
              </a:rPr>
              <a:t> </a:t>
            </a:r>
            <a:endParaRPr lang="en-US" sz="2800" dirty="0">
              <a:cs typeface="Aharoni" panose="02010803020104030203" pitchFamily="2" charset="-79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076056" y="1628800"/>
            <a:ext cx="1805273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cs typeface="Aharoni" panose="02010803020104030203" pitchFamily="2" charset="-79"/>
              </a:rPr>
              <a:t>Power-</a:t>
            </a:r>
            <a:r>
              <a:rPr lang="de-DE" sz="2000" b="1" dirty="0" err="1" smtClean="0">
                <a:cs typeface="Aharoni" panose="02010803020104030203" pitchFamily="2" charset="-79"/>
              </a:rPr>
              <a:t>law</a:t>
            </a:r>
            <a:endParaRPr lang="en-US" sz="2000" b="1" dirty="0" smtClean="0">
              <a:cs typeface="Aharoni" panose="02010803020104030203" pitchFamily="2" charset="-79"/>
            </a:endParaRPr>
          </a:p>
          <a:p>
            <a:r>
              <a:rPr lang="en-US" sz="2800" dirty="0" smtClean="0">
                <a:cs typeface="Aharoni" panose="02010803020104030203" pitchFamily="2" charset="-79"/>
              </a:rPr>
              <a:t>P(k) </a:t>
            </a:r>
            <a:r>
              <a:rPr lang="de-DE" sz="2800" dirty="0" smtClean="0"/>
              <a:t>∝  k </a:t>
            </a:r>
            <a:r>
              <a:rPr lang="de-DE" sz="2800" baseline="30000" dirty="0" smtClean="0"/>
              <a:t>- </a:t>
            </a:r>
            <a:r>
              <a:rPr lang="de-DE" sz="2800" baseline="30000" dirty="0" smtClean="0">
                <a:sym typeface="Symbol"/>
              </a:rPr>
              <a:t></a:t>
            </a:r>
            <a:endParaRPr lang="en-US" sz="2800" dirty="0">
              <a:cs typeface="Aharoni" panose="02010803020104030203" pitchFamily="2" charset="-79"/>
            </a:endParaRPr>
          </a:p>
        </p:txBody>
      </p:sp>
      <p:pic>
        <p:nvPicPr>
          <p:cNvPr id="9" name="Picture 2" descr="http://www.nature.com/nature/journal/v406/n6794/images/406378aa.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8108"/>
          <a:stretch/>
        </p:blipFill>
        <p:spPr bwMode="auto">
          <a:xfrm>
            <a:off x="5121442" y="2636912"/>
            <a:ext cx="1714500" cy="172778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90BC5-7D17-423B-9B70-5EA8F88B80B7}" type="slidenum">
              <a:rPr lang="en-US" smtClean="0"/>
              <a:t>16</a:t>
            </a:fld>
            <a:endParaRPr lang="en-US"/>
          </a:p>
        </p:txBody>
      </p:sp>
      <p:sp>
        <p:nvSpPr>
          <p:cNvPr id="12" name="Textfeld 11"/>
          <p:cNvSpPr txBox="1"/>
          <p:nvPr/>
        </p:nvSpPr>
        <p:spPr>
          <a:xfrm>
            <a:off x="1043608" y="4470211"/>
            <a:ext cx="3672408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cs typeface="Aharoni" panose="02010803020104030203" pitchFamily="2" charset="-79"/>
              </a:rPr>
              <a:t>Small </a:t>
            </a:r>
            <a:r>
              <a:rPr lang="de-DE" sz="2000" b="1" dirty="0" err="1" smtClean="0">
                <a:cs typeface="Aharoni" panose="02010803020104030203" pitchFamily="2" charset="-79"/>
              </a:rPr>
              <a:t>world</a:t>
            </a:r>
            <a:r>
              <a:rPr lang="de-DE" sz="2000" b="1" dirty="0" smtClean="0">
                <a:cs typeface="Aharoni" panose="02010803020104030203" pitchFamily="2" charset="-79"/>
              </a:rPr>
              <a:t> </a:t>
            </a:r>
            <a:r>
              <a:rPr lang="de-DE" sz="2000" b="1" dirty="0" err="1" smtClean="0">
                <a:cs typeface="Aharoni" panose="02010803020104030203" pitchFamily="2" charset="-79"/>
              </a:rPr>
              <a:t>model</a:t>
            </a:r>
            <a:endParaRPr lang="de-DE" sz="2000" b="1" dirty="0" smtClean="0">
              <a:cs typeface="Aharoni" panose="02010803020104030203" pitchFamily="2" charset="-79"/>
            </a:endParaRPr>
          </a:p>
          <a:p>
            <a:r>
              <a:rPr lang="de-DE" sz="2000" b="1" dirty="0" err="1">
                <a:cs typeface="Aharoni" panose="02010803020104030203" pitchFamily="2" charset="-79"/>
              </a:rPr>
              <a:t>b</a:t>
            </a:r>
            <a:r>
              <a:rPr lang="de-DE" sz="2000" b="1" dirty="0" err="1" smtClean="0">
                <a:cs typeface="Aharoni" panose="02010803020104030203" pitchFamily="2" charset="-79"/>
              </a:rPr>
              <a:t>etween</a:t>
            </a:r>
            <a:r>
              <a:rPr lang="de-DE" sz="2000" b="1" dirty="0" smtClean="0">
                <a:cs typeface="Aharoni" panose="02010803020104030203" pitchFamily="2" charset="-79"/>
              </a:rPr>
              <a:t> </a:t>
            </a:r>
            <a:r>
              <a:rPr lang="de-DE" sz="2000" b="1" dirty="0" err="1" smtClean="0">
                <a:cs typeface="Aharoni" panose="02010803020104030203" pitchFamily="2" charset="-79"/>
              </a:rPr>
              <a:t>regular</a:t>
            </a:r>
            <a:r>
              <a:rPr lang="de-DE" sz="2000" b="1" dirty="0" smtClean="0">
                <a:cs typeface="Aharoni" panose="02010803020104030203" pitchFamily="2" charset="-79"/>
              </a:rPr>
              <a:t> </a:t>
            </a:r>
            <a:r>
              <a:rPr lang="de-DE" sz="2000" b="1" dirty="0" err="1" smtClean="0">
                <a:cs typeface="Aharoni" panose="02010803020104030203" pitchFamily="2" charset="-79"/>
              </a:rPr>
              <a:t>and</a:t>
            </a:r>
            <a:r>
              <a:rPr lang="de-DE" sz="2000" b="1" dirty="0" smtClean="0">
                <a:cs typeface="Aharoni" panose="02010803020104030203" pitchFamily="2" charset="-79"/>
              </a:rPr>
              <a:t> </a:t>
            </a:r>
            <a:r>
              <a:rPr lang="de-DE" sz="2000" b="1" dirty="0" err="1" smtClean="0">
                <a:cs typeface="Aharoni" panose="02010803020104030203" pitchFamily="2" charset="-79"/>
              </a:rPr>
              <a:t>random</a:t>
            </a:r>
            <a:endParaRPr lang="en-US" sz="2800" dirty="0">
              <a:cs typeface="Aharoni" panose="02010803020104030203" pitchFamily="2" charset="-79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004048" y="4469050"/>
            <a:ext cx="2376264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cs typeface="Aharoni" panose="02010803020104030203" pitchFamily="2" charset="-79"/>
              </a:rPr>
              <a:t>Real </a:t>
            </a:r>
            <a:r>
              <a:rPr lang="de-DE" sz="2000" b="1" dirty="0" err="1" smtClean="0">
                <a:cs typeface="Aharoni" panose="02010803020104030203" pitchFamily="2" charset="-79"/>
              </a:rPr>
              <a:t>world</a:t>
            </a:r>
            <a:r>
              <a:rPr lang="de-DE" sz="2000" b="1" dirty="0" smtClean="0">
                <a:cs typeface="Aharoni" panose="02010803020104030203" pitchFamily="2" charset="-79"/>
              </a:rPr>
              <a:t> </a:t>
            </a:r>
            <a:r>
              <a:rPr lang="de-DE" sz="2000" b="1" dirty="0" err="1" smtClean="0">
                <a:cs typeface="Aharoni" panose="02010803020104030203" pitchFamily="2" charset="-79"/>
              </a:rPr>
              <a:t>networks</a:t>
            </a:r>
            <a:endParaRPr lang="en-US" sz="2800" dirty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2748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90BC5-7D17-423B-9B70-5EA8F88B80B7}" type="slidenum">
              <a:rPr lang="en-US" smtClean="0"/>
              <a:t>17</a:t>
            </a:fld>
            <a:endParaRPr lang="en-US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 err="1" smtClean="0"/>
              <a:t>Degree</a:t>
            </a:r>
            <a:r>
              <a:rPr lang="de-DE" sz="3600" dirty="0" smtClean="0"/>
              <a:t> </a:t>
            </a:r>
            <a:r>
              <a:rPr lang="de-DE" sz="3600" dirty="0" err="1" smtClean="0"/>
              <a:t>distribution</a:t>
            </a:r>
            <a:r>
              <a:rPr lang="de-DE" sz="3600" dirty="0" smtClean="0"/>
              <a:t> P(k)</a:t>
            </a:r>
            <a:endParaRPr lang="en-US" sz="3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5" t="16666" r="12317" b="28563"/>
          <a:stretch/>
        </p:blipFill>
        <p:spPr bwMode="auto">
          <a:xfrm>
            <a:off x="971600" y="2708920"/>
            <a:ext cx="5780043" cy="22825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755576" y="1772816"/>
            <a:ext cx="7272808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cs typeface="Aharoni" panose="02010803020104030203" pitchFamily="2" charset="-79"/>
              </a:rPr>
              <a:t>Real </a:t>
            </a:r>
            <a:r>
              <a:rPr lang="de-DE" sz="2000" b="1" dirty="0" err="1" smtClean="0">
                <a:cs typeface="Aharoni" panose="02010803020104030203" pitchFamily="2" charset="-79"/>
              </a:rPr>
              <a:t>world</a:t>
            </a:r>
            <a:r>
              <a:rPr lang="de-DE" sz="2000" b="1" dirty="0" smtClean="0">
                <a:cs typeface="Aharoni" panose="02010803020104030203" pitchFamily="2" charset="-79"/>
              </a:rPr>
              <a:t> </a:t>
            </a:r>
            <a:r>
              <a:rPr lang="de-DE" sz="2000" b="1" dirty="0" err="1" smtClean="0">
                <a:cs typeface="Aharoni" panose="02010803020104030203" pitchFamily="2" charset="-79"/>
              </a:rPr>
              <a:t>networks</a:t>
            </a:r>
            <a:r>
              <a:rPr lang="de-DE" sz="2000" dirty="0" smtClean="0">
                <a:cs typeface="Aharoni" panose="02010803020104030203" pitchFamily="2" charset="-79"/>
              </a:rPr>
              <a:t>:</a:t>
            </a:r>
          </a:p>
          <a:p>
            <a:r>
              <a:rPr lang="de-DE" sz="2000" b="1" dirty="0" smtClean="0">
                <a:cs typeface="Aharoni" panose="02010803020104030203" pitchFamily="2" charset="-79"/>
              </a:rPr>
              <a:t>A</a:t>
            </a:r>
            <a:r>
              <a:rPr lang="de-DE" sz="1600" dirty="0" smtClean="0">
                <a:cs typeface="Aharoni" panose="02010803020104030203" pitchFamily="2" charset="-79"/>
              </a:rPr>
              <a:t> </a:t>
            </a:r>
            <a:r>
              <a:rPr lang="de-DE" sz="1600" dirty="0" err="1" smtClean="0">
                <a:cs typeface="Aharoni" panose="02010803020104030203" pitchFamily="2" charset="-79"/>
              </a:rPr>
              <a:t>actor</a:t>
            </a:r>
            <a:r>
              <a:rPr lang="de-DE" sz="1600" dirty="0" smtClean="0">
                <a:cs typeface="Aharoni" panose="02010803020104030203" pitchFamily="2" charset="-79"/>
              </a:rPr>
              <a:t> </a:t>
            </a:r>
            <a:r>
              <a:rPr lang="de-DE" sz="1600" dirty="0" err="1" smtClean="0">
                <a:cs typeface="Aharoni" panose="02010803020104030203" pitchFamily="2" charset="-79"/>
              </a:rPr>
              <a:t>collaboration</a:t>
            </a:r>
            <a:r>
              <a:rPr lang="de-DE" sz="1600" dirty="0">
                <a:cs typeface="Aharoni" panose="02010803020104030203" pitchFamily="2" charset="-79"/>
              </a:rPr>
              <a:t> </a:t>
            </a:r>
            <a:r>
              <a:rPr lang="de-DE" sz="1600" dirty="0" smtClean="0">
                <a:cs typeface="Aharoni" panose="02010803020104030203" pitchFamily="2" charset="-79"/>
              </a:rPr>
              <a:t>		</a:t>
            </a:r>
            <a:r>
              <a:rPr lang="de-DE" b="1" dirty="0" smtClean="0">
                <a:cs typeface="Aharoni" panose="02010803020104030203" pitchFamily="2" charset="-79"/>
              </a:rPr>
              <a:t>B</a:t>
            </a:r>
            <a:r>
              <a:rPr lang="de-DE" sz="1600" dirty="0" smtClean="0">
                <a:cs typeface="Aharoni" panose="02010803020104030203" pitchFamily="2" charset="-79"/>
              </a:rPr>
              <a:t> WWW 		</a:t>
            </a:r>
            <a:r>
              <a:rPr lang="de-DE" b="1" dirty="0" smtClean="0">
                <a:cs typeface="Aharoni" panose="02010803020104030203" pitchFamily="2" charset="-79"/>
              </a:rPr>
              <a:t>C</a:t>
            </a:r>
            <a:r>
              <a:rPr lang="de-DE" sz="1600" dirty="0" smtClean="0">
                <a:cs typeface="Aharoni" panose="02010803020104030203" pitchFamily="2" charset="-79"/>
              </a:rPr>
              <a:t> power </a:t>
            </a:r>
            <a:r>
              <a:rPr lang="de-DE" sz="1600" dirty="0" err="1" smtClean="0">
                <a:cs typeface="Aharoni" panose="02010803020104030203" pitchFamily="2" charset="-79"/>
              </a:rPr>
              <a:t>grid</a:t>
            </a:r>
            <a:endParaRPr lang="en-US" sz="1600" dirty="0">
              <a:cs typeface="Aharoni" panose="02010803020104030203" pitchFamily="2" charset="-79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751643" y="4592576"/>
            <a:ext cx="2141269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000" b="1" dirty="0" err="1" smtClean="0">
                <a:cs typeface="Aharoni" panose="02010803020104030203" pitchFamily="2" charset="-79"/>
              </a:rPr>
              <a:t>Logarithmic</a:t>
            </a:r>
            <a:r>
              <a:rPr lang="de-DE" sz="2000" b="1" dirty="0" smtClean="0">
                <a:cs typeface="Aharoni" panose="02010803020104030203" pitchFamily="2" charset="-79"/>
              </a:rPr>
              <a:t> </a:t>
            </a:r>
            <a:r>
              <a:rPr lang="de-DE" sz="2000" b="1" dirty="0" err="1" smtClean="0">
                <a:cs typeface="Aharoni" panose="02010803020104030203" pitchFamily="2" charset="-79"/>
              </a:rPr>
              <a:t>scale</a:t>
            </a:r>
            <a:r>
              <a:rPr lang="de-DE" sz="2000" b="1" dirty="0" smtClean="0">
                <a:cs typeface="Aharoni" panose="02010803020104030203" pitchFamily="2" charset="-79"/>
              </a:rPr>
              <a:t> !</a:t>
            </a:r>
            <a:endParaRPr lang="en-US" sz="1600" dirty="0">
              <a:cs typeface="Aharoni" panose="02010803020104030203" pitchFamily="2" charset="-79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55576" y="5405154"/>
            <a:ext cx="7848872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cs typeface="Aharoni" panose="02010803020104030203" pitchFamily="2" charset="-79"/>
              </a:rPr>
              <a:t>→ </a:t>
            </a:r>
            <a:r>
              <a:rPr lang="de-DE" sz="2000" b="1" dirty="0" err="1" smtClean="0">
                <a:cs typeface="Aharoni" panose="02010803020104030203" pitchFamily="2" charset="-79"/>
              </a:rPr>
              <a:t>degree</a:t>
            </a:r>
            <a:r>
              <a:rPr lang="de-DE" sz="2000" b="1" dirty="0" smtClean="0">
                <a:cs typeface="Aharoni" panose="02010803020104030203" pitchFamily="2" charset="-79"/>
              </a:rPr>
              <a:t> </a:t>
            </a:r>
            <a:r>
              <a:rPr lang="de-DE" sz="2000" b="1" dirty="0" err="1" smtClean="0">
                <a:cs typeface="Aharoni" panose="02010803020104030203" pitchFamily="2" charset="-79"/>
              </a:rPr>
              <a:t>distribution</a:t>
            </a:r>
            <a:r>
              <a:rPr lang="de-DE" sz="2000" b="1" dirty="0" smtClean="0">
                <a:cs typeface="Aharoni" panose="02010803020104030203" pitchFamily="2" charset="-79"/>
              </a:rPr>
              <a:t> </a:t>
            </a:r>
            <a:r>
              <a:rPr lang="de-DE" sz="2000" b="1" dirty="0" err="1" smtClean="0">
                <a:cs typeface="Aharoni" panose="02010803020104030203" pitchFamily="2" charset="-79"/>
              </a:rPr>
              <a:t>is</a:t>
            </a:r>
            <a:r>
              <a:rPr lang="de-DE" sz="2000" b="1" dirty="0" smtClean="0">
                <a:cs typeface="Aharoni" panose="02010803020104030203" pitchFamily="2" charset="-79"/>
              </a:rPr>
              <a:t> </a:t>
            </a:r>
            <a:r>
              <a:rPr lang="de-DE" sz="2000" b="1" dirty="0" err="1" smtClean="0">
                <a:cs typeface="Aharoni" panose="02010803020104030203" pitchFamily="2" charset="-79"/>
              </a:rPr>
              <a:t>neither</a:t>
            </a:r>
            <a:r>
              <a:rPr lang="de-DE" sz="2000" b="1" dirty="0" smtClean="0">
                <a:cs typeface="Aharoni" panose="02010803020104030203" pitchFamily="2" charset="-79"/>
              </a:rPr>
              <a:t> </a:t>
            </a:r>
            <a:r>
              <a:rPr lang="de-DE" sz="2000" b="1" dirty="0" err="1" smtClean="0">
                <a:cs typeface="Aharoni" panose="02010803020104030203" pitchFamily="2" charset="-79"/>
              </a:rPr>
              <a:t>random</a:t>
            </a:r>
            <a:r>
              <a:rPr lang="de-DE" sz="2000" b="1" dirty="0" smtClean="0">
                <a:cs typeface="Aharoni" panose="02010803020104030203" pitchFamily="2" charset="-79"/>
              </a:rPr>
              <a:t> </a:t>
            </a:r>
            <a:r>
              <a:rPr lang="de-DE" sz="2000" b="1" dirty="0" err="1" smtClean="0">
                <a:cs typeface="Aharoni" panose="02010803020104030203" pitchFamily="2" charset="-79"/>
              </a:rPr>
              <a:t>nor</a:t>
            </a:r>
            <a:r>
              <a:rPr lang="de-DE" sz="2000" b="1" dirty="0" smtClean="0">
                <a:cs typeface="Aharoni" panose="02010803020104030203" pitchFamily="2" charset="-79"/>
              </a:rPr>
              <a:t> </a:t>
            </a:r>
            <a:r>
              <a:rPr lang="de-DE" sz="2000" b="1" dirty="0" err="1" smtClean="0">
                <a:cs typeface="Aharoni" panose="02010803020104030203" pitchFamily="2" charset="-79"/>
              </a:rPr>
              <a:t>fitting</a:t>
            </a:r>
            <a:r>
              <a:rPr lang="de-DE" sz="2000" b="1" dirty="0" smtClean="0">
                <a:cs typeface="Aharoni" panose="02010803020104030203" pitchFamily="2" charset="-79"/>
              </a:rPr>
              <a:t> </a:t>
            </a:r>
            <a:r>
              <a:rPr lang="de-DE" sz="2000" b="1" dirty="0" err="1" smtClean="0">
                <a:cs typeface="Aharoni" panose="02010803020104030203" pitchFamily="2" charset="-79"/>
              </a:rPr>
              <a:t>to</a:t>
            </a:r>
            <a:r>
              <a:rPr lang="de-DE" sz="2000" b="1" dirty="0" smtClean="0">
                <a:cs typeface="Aharoni" panose="02010803020104030203" pitchFamily="2" charset="-79"/>
              </a:rPr>
              <a:t> </a:t>
            </a:r>
            <a:r>
              <a:rPr lang="de-DE" sz="2000" b="1" dirty="0" err="1" smtClean="0">
                <a:cs typeface="Aharoni" panose="02010803020104030203" pitchFamily="2" charset="-79"/>
              </a:rPr>
              <a:t>small</a:t>
            </a:r>
            <a:r>
              <a:rPr lang="de-DE" sz="2000" b="1" dirty="0" smtClean="0">
                <a:cs typeface="Aharoni" panose="02010803020104030203" pitchFamily="2" charset="-79"/>
              </a:rPr>
              <a:t> </a:t>
            </a:r>
            <a:r>
              <a:rPr lang="de-DE" sz="2000" b="1" dirty="0" err="1" smtClean="0">
                <a:cs typeface="Aharoni" panose="02010803020104030203" pitchFamily="2" charset="-79"/>
              </a:rPr>
              <a:t>world</a:t>
            </a:r>
            <a:r>
              <a:rPr lang="de-DE" sz="2000" b="1" dirty="0" smtClean="0">
                <a:cs typeface="Aharoni" panose="02010803020104030203" pitchFamily="2" charset="-79"/>
              </a:rPr>
              <a:t> </a:t>
            </a:r>
            <a:r>
              <a:rPr lang="de-DE" sz="2000" b="1" dirty="0" err="1" smtClean="0">
                <a:cs typeface="Aharoni" panose="02010803020104030203" pitchFamily="2" charset="-79"/>
              </a:rPr>
              <a:t>model</a:t>
            </a:r>
            <a:endParaRPr lang="en-US" sz="2000" dirty="0">
              <a:cs typeface="Aharoni" panose="02010803020104030203" pitchFamily="2" charset="-79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948264" y="4057908"/>
            <a:ext cx="2091781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cs typeface="Aharoni" panose="02010803020104030203" pitchFamily="2" charset="-79"/>
              </a:rPr>
              <a:t>P(k) </a:t>
            </a:r>
            <a:r>
              <a:rPr lang="de-DE" sz="2800" dirty="0" smtClean="0"/>
              <a:t>∝  k </a:t>
            </a:r>
            <a:r>
              <a:rPr lang="de-DE" sz="2800" baseline="30000" dirty="0" smtClean="0"/>
              <a:t>- </a:t>
            </a:r>
            <a:r>
              <a:rPr lang="de-DE" sz="2800" baseline="30000" dirty="0" smtClean="0">
                <a:sym typeface="Symbol"/>
              </a:rPr>
              <a:t> </a:t>
            </a:r>
            <a:r>
              <a:rPr lang="de-DE" sz="2000" b="1" dirty="0" smtClean="0">
                <a:sym typeface="Symbol"/>
              </a:rPr>
              <a:t>in</a:t>
            </a:r>
            <a:endParaRPr lang="en-US" sz="2000" b="1" dirty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8570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 err="1" smtClean="0"/>
              <a:t>Degree</a:t>
            </a:r>
            <a:r>
              <a:rPr lang="de-DE" sz="3600" dirty="0" smtClean="0"/>
              <a:t> </a:t>
            </a:r>
            <a:r>
              <a:rPr lang="de-DE" sz="3600" dirty="0" err="1" smtClean="0"/>
              <a:t>distribution</a:t>
            </a:r>
            <a:r>
              <a:rPr lang="de-DE" sz="3600" dirty="0" smtClean="0"/>
              <a:t> P(k)</a:t>
            </a:r>
            <a:endParaRPr lang="en-US" sz="3600" dirty="0"/>
          </a:p>
        </p:txBody>
      </p:sp>
      <p:sp>
        <p:nvSpPr>
          <p:cNvPr id="8" name="Textfeld 7"/>
          <p:cNvSpPr txBox="1"/>
          <p:nvPr/>
        </p:nvSpPr>
        <p:spPr>
          <a:xfrm>
            <a:off x="5076056" y="1628800"/>
            <a:ext cx="1805273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cs typeface="Aharoni" panose="02010803020104030203" pitchFamily="2" charset="-79"/>
              </a:rPr>
              <a:t>Power-</a:t>
            </a:r>
            <a:r>
              <a:rPr lang="de-DE" sz="2000" b="1" dirty="0" err="1" smtClean="0">
                <a:cs typeface="Aharoni" panose="02010803020104030203" pitchFamily="2" charset="-79"/>
              </a:rPr>
              <a:t>law</a:t>
            </a:r>
            <a:endParaRPr lang="en-US" sz="2000" b="1" dirty="0" smtClean="0">
              <a:cs typeface="Aharoni" panose="02010803020104030203" pitchFamily="2" charset="-79"/>
            </a:endParaRPr>
          </a:p>
          <a:p>
            <a:r>
              <a:rPr lang="en-US" sz="2800" dirty="0" smtClean="0">
                <a:cs typeface="Aharoni" panose="02010803020104030203" pitchFamily="2" charset="-79"/>
              </a:rPr>
              <a:t>P(k) </a:t>
            </a:r>
            <a:r>
              <a:rPr lang="de-DE" sz="2800" dirty="0" smtClean="0"/>
              <a:t>∝  k </a:t>
            </a:r>
            <a:r>
              <a:rPr lang="de-DE" sz="2800" baseline="30000" dirty="0" smtClean="0"/>
              <a:t>- </a:t>
            </a:r>
            <a:r>
              <a:rPr lang="de-DE" sz="2800" baseline="30000" dirty="0" smtClean="0">
                <a:sym typeface="Symbol"/>
              </a:rPr>
              <a:t></a:t>
            </a:r>
            <a:endParaRPr lang="en-US" sz="2800" dirty="0">
              <a:cs typeface="Aharoni" panose="02010803020104030203" pitchFamily="2" charset="-79"/>
            </a:endParaRPr>
          </a:p>
        </p:txBody>
      </p:sp>
      <p:pic>
        <p:nvPicPr>
          <p:cNvPr id="9" name="Picture 2" descr="http://www.nature.com/nature/journal/v406/n6794/images/406378aa.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8108"/>
          <a:stretch/>
        </p:blipFill>
        <p:spPr bwMode="auto">
          <a:xfrm>
            <a:off x="5121442" y="2636912"/>
            <a:ext cx="1714500" cy="172778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90BC5-7D17-423B-9B70-5EA8F88B80B7}" type="slidenum">
              <a:rPr lang="en-US" smtClean="0"/>
              <a:t>18</a:t>
            </a:fld>
            <a:endParaRPr lang="en-US"/>
          </a:p>
        </p:txBody>
      </p:sp>
      <p:sp>
        <p:nvSpPr>
          <p:cNvPr id="10" name="Textfeld 9"/>
          <p:cNvSpPr txBox="1"/>
          <p:nvPr/>
        </p:nvSpPr>
        <p:spPr>
          <a:xfrm>
            <a:off x="4427984" y="4509120"/>
            <a:ext cx="3960440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‘</a:t>
            </a:r>
            <a:r>
              <a:rPr lang="en-US" sz="2800" dirty="0"/>
              <a:t>scale free’ distribution: f(x) 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→ </a:t>
            </a:r>
            <a:r>
              <a:rPr lang="de-DE" sz="2800" dirty="0">
                <a:cs typeface="Arial" panose="020B0604020202020204" pitchFamily="34" charset="0"/>
                <a:sym typeface="Symbol"/>
              </a:rPr>
              <a:t>f(</a:t>
            </a:r>
            <a:r>
              <a:rPr lang="de-DE" sz="2800" dirty="0" err="1">
                <a:cs typeface="Arial" panose="020B0604020202020204" pitchFamily="34" charset="0"/>
                <a:sym typeface="Symbol"/>
              </a:rPr>
              <a:t>ax</a:t>
            </a:r>
            <a:r>
              <a:rPr lang="de-DE" sz="2800" dirty="0">
                <a:cs typeface="Arial" panose="020B0604020202020204" pitchFamily="34" charset="0"/>
                <a:sym typeface="Symbol"/>
              </a:rPr>
              <a:t>) </a:t>
            </a:r>
            <a:r>
              <a:rPr lang="de-DE" sz="2800" dirty="0"/>
              <a:t>∝ </a:t>
            </a:r>
            <a:r>
              <a:rPr lang="de-DE" sz="2800" dirty="0" smtClean="0">
                <a:cs typeface="Arial" panose="020B0604020202020204" pitchFamily="34" charset="0"/>
                <a:sym typeface="Symbol"/>
              </a:rPr>
              <a:t>f(x</a:t>
            </a:r>
            <a:r>
              <a:rPr lang="en-US" sz="2800" dirty="0">
                <a:cs typeface="Aharoni" panose="02010803020104030203" pitchFamily="2" charset="-79"/>
                <a:sym typeface="Symbol"/>
              </a:rPr>
              <a:t>)</a:t>
            </a:r>
            <a:endParaRPr lang="en-US" sz="2800" dirty="0">
              <a:cs typeface="Aharoni" panose="02010803020104030203" pitchFamily="2" charset="-79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11560" y="2145050"/>
            <a:ext cx="3206893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cs typeface="Aharoni" panose="02010803020104030203" pitchFamily="2" charset="-79"/>
              </a:rPr>
              <a:t>→ </a:t>
            </a:r>
            <a:r>
              <a:rPr lang="de-DE" sz="2000" b="1" dirty="0" err="1">
                <a:cs typeface="Aharoni" panose="02010803020104030203" pitchFamily="2" charset="-79"/>
              </a:rPr>
              <a:t>presence</a:t>
            </a:r>
            <a:r>
              <a:rPr lang="de-DE" sz="2000" b="1" dirty="0">
                <a:cs typeface="Aharoni" panose="02010803020104030203" pitchFamily="2" charset="-79"/>
              </a:rPr>
              <a:t> </a:t>
            </a:r>
            <a:r>
              <a:rPr lang="de-DE" sz="2000" b="1" dirty="0" err="1">
                <a:cs typeface="Aharoni" panose="02010803020104030203" pitchFamily="2" charset="-79"/>
              </a:rPr>
              <a:t>of</a:t>
            </a:r>
            <a:r>
              <a:rPr lang="de-DE" sz="2000" b="1" dirty="0">
                <a:cs typeface="Aharoni" panose="02010803020104030203" pitchFamily="2" charset="-79"/>
              </a:rPr>
              <a:t> </a:t>
            </a:r>
            <a:r>
              <a:rPr lang="de-DE" sz="2000" b="1" dirty="0" smtClean="0">
                <a:cs typeface="Aharoni" panose="02010803020104030203" pitchFamily="2" charset="-79"/>
              </a:rPr>
              <a:t>high </a:t>
            </a:r>
            <a:r>
              <a:rPr lang="de-DE" sz="2000" b="1" dirty="0" err="1" smtClean="0">
                <a:cs typeface="Aharoni" panose="02010803020104030203" pitchFamily="2" charset="-79"/>
              </a:rPr>
              <a:t>degree</a:t>
            </a:r>
            <a:r>
              <a:rPr lang="de-DE" sz="2000" b="1" dirty="0" smtClean="0">
                <a:cs typeface="Aharoni" panose="02010803020104030203" pitchFamily="2" charset="-79"/>
              </a:rPr>
              <a:t> </a:t>
            </a:r>
            <a:r>
              <a:rPr lang="de-DE" sz="2000" b="1" dirty="0" err="1" smtClean="0">
                <a:cs typeface="Aharoni" panose="02010803020104030203" pitchFamily="2" charset="-79"/>
              </a:rPr>
              <a:t>vertices</a:t>
            </a:r>
            <a:r>
              <a:rPr lang="de-DE" sz="2000" b="1" dirty="0" smtClean="0">
                <a:cs typeface="Aharoni" panose="02010803020104030203" pitchFamily="2" charset="-79"/>
              </a:rPr>
              <a:t> = hub</a:t>
            </a:r>
            <a:endParaRPr lang="en-US" sz="2000" dirty="0">
              <a:cs typeface="Aharoni" panose="02010803020104030203" pitchFamily="2" charset="-79"/>
            </a:endParaRPr>
          </a:p>
        </p:txBody>
      </p:sp>
      <p:pic>
        <p:nvPicPr>
          <p:cNvPr id="11" name="Picture 2" descr="http://graphstream-project.org/media/img/generator_overview_barabasi_albe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17295"/>
            <a:ext cx="3033424" cy="282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Gerade Verbindung mit Pfeil 16"/>
          <p:cNvCxnSpPr>
            <a:stCxn id="12" idx="2"/>
          </p:cNvCxnSpPr>
          <p:nvPr/>
        </p:nvCxnSpPr>
        <p:spPr>
          <a:xfrm>
            <a:off x="2215007" y="2852936"/>
            <a:ext cx="479712" cy="1511762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>
          <a:xfrm>
            <a:off x="2694719" y="4425407"/>
            <a:ext cx="221097" cy="216024"/>
          </a:xfrm>
          <a:prstGeom prst="ellipse">
            <a:avLst/>
          </a:prstGeom>
          <a:solidFill>
            <a:schemeClr val="accent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38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 smtClean="0"/>
              <a:t>The </a:t>
            </a:r>
            <a:r>
              <a:rPr lang="de-DE" sz="3600" dirty="0" err="1" smtClean="0"/>
              <a:t>Barabási</a:t>
            </a:r>
            <a:r>
              <a:rPr lang="de-DE" sz="3600" dirty="0" smtClean="0"/>
              <a:t>-Albert </a:t>
            </a:r>
            <a:r>
              <a:rPr lang="de-DE" sz="3600" dirty="0" err="1" smtClean="0"/>
              <a:t>model</a:t>
            </a:r>
            <a:endParaRPr lang="en-US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5947" y="1581680"/>
            <a:ext cx="3375993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b="1" dirty="0" smtClean="0"/>
              <a:t>Two </a:t>
            </a:r>
            <a:r>
              <a:rPr lang="de-DE" sz="2000" b="1" dirty="0" err="1" smtClean="0"/>
              <a:t>main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conditions</a:t>
            </a:r>
            <a:r>
              <a:rPr lang="de-DE" sz="2000" b="1" dirty="0" smtClean="0"/>
              <a:t>:</a:t>
            </a:r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r>
              <a:rPr lang="de-DE" sz="2000" dirty="0" smtClean="0"/>
              <a:t>(i) </a:t>
            </a:r>
            <a:r>
              <a:rPr lang="de-DE" sz="2000" dirty="0" err="1" smtClean="0"/>
              <a:t>Buildup</a:t>
            </a:r>
            <a:r>
              <a:rPr lang="de-DE" sz="2000" dirty="0" smtClean="0"/>
              <a:t>:</a:t>
            </a:r>
            <a:endParaRPr lang="de-DE" sz="2000" dirty="0"/>
          </a:p>
          <a:p>
            <a:pPr marL="0" indent="0">
              <a:buNone/>
            </a:pPr>
            <a:r>
              <a:rPr lang="de-DE" sz="2000" dirty="0" err="1" smtClean="0"/>
              <a:t>increase</a:t>
            </a:r>
            <a:r>
              <a:rPr lang="de-DE" sz="2000" dirty="0" smtClean="0"/>
              <a:t> N </a:t>
            </a:r>
            <a:r>
              <a:rPr lang="de-DE" sz="2000" dirty="0" err="1" smtClean="0"/>
              <a:t>and</a:t>
            </a:r>
            <a:r>
              <a:rPr lang="de-DE" sz="2000" dirty="0" smtClean="0"/>
              <a:t> k at </a:t>
            </a:r>
            <a:r>
              <a:rPr lang="de-DE" sz="2000" dirty="0" err="1" smtClean="0"/>
              <a:t>each</a:t>
            </a:r>
            <a:r>
              <a:rPr lang="de-DE" sz="2000" dirty="0" smtClean="0"/>
              <a:t> </a:t>
            </a:r>
            <a:r>
              <a:rPr lang="de-DE" sz="2000" dirty="0" err="1" smtClean="0"/>
              <a:t>step</a:t>
            </a:r>
            <a:endParaRPr lang="de-DE" sz="2000" dirty="0" smtClean="0"/>
          </a:p>
          <a:p>
            <a:pPr marL="0" indent="0">
              <a:buNone/>
            </a:pPr>
            <a:endParaRPr lang="de-DE" sz="2000" dirty="0" smtClean="0"/>
          </a:p>
        </p:txBody>
      </p:sp>
      <p:grpSp>
        <p:nvGrpSpPr>
          <p:cNvPr id="4" name="Gruppieren 3"/>
          <p:cNvGrpSpPr/>
          <p:nvPr/>
        </p:nvGrpSpPr>
        <p:grpSpPr>
          <a:xfrm>
            <a:off x="395536" y="4329362"/>
            <a:ext cx="7992888" cy="2123974"/>
            <a:chOff x="251521" y="3983670"/>
            <a:chExt cx="7992888" cy="212397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2" t="23085" r="33564" b="46673"/>
            <a:stretch/>
          </p:blipFill>
          <p:spPr bwMode="auto">
            <a:xfrm>
              <a:off x="251521" y="4034288"/>
              <a:ext cx="7560840" cy="207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Gruppieren 4"/>
            <p:cNvGrpSpPr/>
            <p:nvPr/>
          </p:nvGrpSpPr>
          <p:grpSpPr>
            <a:xfrm>
              <a:off x="683568" y="4005100"/>
              <a:ext cx="432049" cy="412191"/>
              <a:chOff x="6588223" y="1432633"/>
              <a:chExt cx="432049" cy="412191"/>
            </a:xfrm>
          </p:grpSpPr>
          <p:sp>
            <p:nvSpPr>
              <p:cNvPr id="6" name="Ellipse 5"/>
              <p:cNvSpPr/>
              <p:nvPr/>
            </p:nvSpPr>
            <p:spPr>
              <a:xfrm>
                <a:off x="6588223" y="1432633"/>
                <a:ext cx="432049" cy="412191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feld 6"/>
              <p:cNvSpPr txBox="1"/>
              <p:nvPr/>
            </p:nvSpPr>
            <p:spPr>
              <a:xfrm>
                <a:off x="6653404" y="1454062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/>
                  <a:t>1</a:t>
                </a:r>
                <a:endParaRPr lang="en-US" dirty="0"/>
              </a:p>
            </p:txBody>
          </p:sp>
        </p:grpSp>
        <p:grpSp>
          <p:nvGrpSpPr>
            <p:cNvPr id="8" name="Gruppieren 7"/>
            <p:cNvGrpSpPr/>
            <p:nvPr/>
          </p:nvGrpSpPr>
          <p:grpSpPr>
            <a:xfrm>
              <a:off x="3059832" y="3983670"/>
              <a:ext cx="432049" cy="412191"/>
              <a:chOff x="6588223" y="1432633"/>
              <a:chExt cx="432049" cy="412191"/>
            </a:xfrm>
          </p:grpSpPr>
          <p:sp>
            <p:nvSpPr>
              <p:cNvPr id="9" name="Ellipse 8"/>
              <p:cNvSpPr/>
              <p:nvPr/>
            </p:nvSpPr>
            <p:spPr>
              <a:xfrm>
                <a:off x="6588223" y="1432633"/>
                <a:ext cx="432049" cy="412191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6653404" y="1454062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</a:t>
                </a:r>
                <a:endParaRPr lang="en-US" dirty="0"/>
              </a:p>
            </p:txBody>
          </p:sp>
        </p:grpSp>
        <p:grpSp>
          <p:nvGrpSpPr>
            <p:cNvPr id="11" name="Gruppieren 10"/>
            <p:cNvGrpSpPr/>
            <p:nvPr/>
          </p:nvGrpSpPr>
          <p:grpSpPr>
            <a:xfrm>
              <a:off x="5508104" y="4005064"/>
              <a:ext cx="432049" cy="412191"/>
              <a:chOff x="6588223" y="1432633"/>
              <a:chExt cx="432049" cy="412191"/>
            </a:xfrm>
          </p:grpSpPr>
          <p:sp>
            <p:nvSpPr>
              <p:cNvPr id="12" name="Ellipse 11"/>
              <p:cNvSpPr/>
              <p:nvPr/>
            </p:nvSpPr>
            <p:spPr>
              <a:xfrm>
                <a:off x="6588223" y="1432633"/>
                <a:ext cx="432049" cy="412191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feld 12"/>
              <p:cNvSpPr txBox="1"/>
              <p:nvPr/>
            </p:nvSpPr>
            <p:spPr>
              <a:xfrm>
                <a:off x="6653404" y="1454062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3</a:t>
                </a:r>
                <a:endParaRPr lang="en-US" dirty="0"/>
              </a:p>
            </p:txBody>
          </p:sp>
        </p:grpSp>
        <p:grpSp>
          <p:nvGrpSpPr>
            <p:cNvPr id="14" name="Gruppieren 13"/>
            <p:cNvGrpSpPr/>
            <p:nvPr/>
          </p:nvGrpSpPr>
          <p:grpSpPr>
            <a:xfrm>
              <a:off x="7812360" y="4024921"/>
              <a:ext cx="432049" cy="412191"/>
              <a:chOff x="6588223" y="1432633"/>
              <a:chExt cx="432049" cy="412191"/>
            </a:xfrm>
          </p:grpSpPr>
          <p:sp>
            <p:nvSpPr>
              <p:cNvPr id="15" name="Ellipse 14"/>
              <p:cNvSpPr/>
              <p:nvPr/>
            </p:nvSpPr>
            <p:spPr>
              <a:xfrm>
                <a:off x="6588223" y="1432633"/>
                <a:ext cx="432049" cy="412191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feld 15"/>
              <p:cNvSpPr txBox="1"/>
              <p:nvPr/>
            </p:nvSpPr>
            <p:spPr>
              <a:xfrm>
                <a:off x="6653404" y="1454062"/>
                <a:ext cx="3577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/>
                  <a:t>...</a:t>
                </a:r>
                <a:endParaRPr lang="en-US" dirty="0"/>
              </a:p>
            </p:txBody>
          </p:sp>
        </p:grpSp>
      </p:grpSp>
      <p:sp>
        <p:nvSpPr>
          <p:cNvPr id="17" name="Inhaltsplatzhalter 2"/>
          <p:cNvSpPr txBox="1">
            <a:spLocks/>
          </p:cNvSpPr>
          <p:nvPr/>
        </p:nvSpPr>
        <p:spPr>
          <a:xfrm>
            <a:off x="4627678" y="1581680"/>
            <a:ext cx="451632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DE" sz="2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de-DE" sz="20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2000" dirty="0" smtClean="0"/>
              <a:t>(ii) </a:t>
            </a:r>
            <a:r>
              <a:rPr lang="de-DE" sz="2000" dirty="0" err="1" smtClean="0"/>
              <a:t>Preferential</a:t>
            </a:r>
            <a:r>
              <a:rPr lang="de-DE" sz="2000" dirty="0" smtClean="0"/>
              <a:t> </a:t>
            </a:r>
            <a:r>
              <a:rPr lang="de-DE" sz="2000" dirty="0" err="1" smtClean="0"/>
              <a:t>attachment</a:t>
            </a:r>
            <a:endParaRPr lang="de-DE" sz="20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2000" dirty="0" err="1" smtClean="0">
                <a:sym typeface="Symbol"/>
              </a:rPr>
              <a:t>Probability</a:t>
            </a:r>
            <a:r>
              <a:rPr lang="de-DE" sz="2000" dirty="0" smtClean="0">
                <a:sym typeface="Symbol"/>
              </a:rPr>
              <a:t> </a:t>
            </a:r>
            <a:r>
              <a:rPr lang="de-DE" sz="2000" dirty="0" err="1" smtClean="0">
                <a:sym typeface="Symbol"/>
              </a:rPr>
              <a:t>of</a:t>
            </a:r>
            <a:r>
              <a:rPr lang="de-DE" sz="2000" dirty="0" smtClean="0">
                <a:sym typeface="Symbol"/>
              </a:rPr>
              <a:t> </a:t>
            </a:r>
            <a:r>
              <a:rPr lang="de-DE" sz="2000" dirty="0" err="1" smtClean="0">
                <a:sym typeface="Symbol"/>
              </a:rPr>
              <a:t>linking</a:t>
            </a:r>
            <a:r>
              <a:rPr lang="de-DE" sz="2000" dirty="0" smtClean="0">
                <a:sym typeface="Symbol"/>
              </a:rPr>
              <a:t> </a:t>
            </a:r>
            <a:r>
              <a:rPr lang="de-DE" sz="2000" dirty="0" err="1" smtClean="0">
                <a:sym typeface="Symbol"/>
              </a:rPr>
              <a:t>depends</a:t>
            </a:r>
            <a:r>
              <a:rPr lang="de-DE" sz="2000" dirty="0" smtClean="0">
                <a:sym typeface="Symbol"/>
              </a:rPr>
              <a:t> on </a:t>
            </a:r>
            <a:r>
              <a:rPr lang="de-DE" sz="2000" dirty="0" err="1" smtClean="0">
                <a:sym typeface="Symbol"/>
              </a:rPr>
              <a:t>degree</a:t>
            </a:r>
            <a:endParaRPr lang="de-DE" sz="2000" dirty="0" smtClean="0">
              <a:sym typeface="Symbol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2000" dirty="0" smtClean="0">
                <a:sym typeface="Symbol"/>
              </a:rPr>
              <a:t>	</a:t>
            </a:r>
            <a:endParaRPr lang="de-DE" sz="2000" baseline="-250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5717300" y="3255594"/>
                <a:ext cx="1330814" cy="555793"/>
              </a:xfrm>
              <a:prstGeom prst="rect">
                <a:avLst/>
              </a:prstGeom>
              <a:solidFill>
                <a:srgbClr val="EAEAEA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de-DE" dirty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(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e-DE" dirty="0">
                        <a:latin typeface="Arial" panose="020B0604020202020204" pitchFamily="34" charset="0"/>
                        <a:cs typeface="Arial" panose="020B0604020202020204" pitchFamily="34" charset="0"/>
                        <a:sym typeface="Symbol"/>
                      </a:rPr>
                      <m:t>k</m:t>
                    </m:r>
                    <m:r>
                      <m:rPr>
                        <m:nor/>
                      </m:rPr>
                      <a:rPr lang="de-DE" baseline="-25000" dirty="0">
                        <a:latin typeface="Arial" panose="020B0604020202020204" pitchFamily="34" charset="0"/>
                        <a:cs typeface="Arial" panose="020B0604020202020204" pitchFamily="34" charset="0"/>
                        <a:sym typeface="Symbol"/>
                      </a:rPr>
                      <m:t>i</m:t>
                    </m:r>
                    <m:r>
                      <m:rPr>
                        <m:nor/>
                      </m:rPr>
                      <a:rPr lang="de-DE" baseline="-25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de-DE" dirty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)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de-DE" i="1">
                            <a:latin typeface="Cambria Math"/>
                            <a:sym typeface="Symbol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de-DE" i="1">
                                <a:latin typeface="Cambria Math"/>
                                <a:sym typeface="Symbol"/>
                              </a:rPr>
                            </m:ctrlPr>
                          </m:fPr>
                          <m:num>
                            <m:r>
                              <a:rPr lang="de-DE" i="1">
                                <a:latin typeface="Cambria Math"/>
                                <a:sym typeface="Symbol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de-DE" dirty="0">
                                <a:latin typeface="Arial" panose="020B0604020202020204" pitchFamily="34" charset="0"/>
                                <a:cs typeface="Arial" panose="020B0604020202020204" pitchFamily="34" charset="0"/>
                                <a:sym typeface="Symbol"/>
                              </a:rPr>
                              <m:t>k</m:t>
                            </m:r>
                            <m:r>
                              <m:rPr>
                                <m:nor/>
                              </m:rPr>
                              <a:rPr lang="de-DE" baseline="-25000" dirty="0">
                                <a:latin typeface="Arial" panose="020B0604020202020204" pitchFamily="34" charset="0"/>
                                <a:cs typeface="Arial" panose="020B0604020202020204" pitchFamily="34" charset="0"/>
                                <a:sym typeface="Symbol"/>
                              </a:rPr>
                              <m:t>i</m:t>
                            </m:r>
                            <m:r>
                              <m:rPr>
                                <m:nor/>
                              </m:rPr>
                              <a:rPr lang="de-DE" baseline="-25000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de-DE" i="1">
                                <a:latin typeface="Cambria Math"/>
                                <a:sym typeface="Symbol"/>
                              </a:rPr>
                              <m:t> </m:t>
                            </m:r>
                            <m:r>
                              <m:rPr>
                                <m:nor/>
                              </m:rPr>
                              <a:rPr lang="de-DE" dirty="0">
                                <a:latin typeface="Arial" panose="020B0604020202020204" pitchFamily="34" charset="0"/>
                                <a:cs typeface="Arial" panose="020B0604020202020204" pitchFamily="34" charset="0"/>
                                <a:sym typeface="Symbol"/>
                              </a:rPr>
                              <m:t>k</m:t>
                            </m:r>
                            <m:r>
                              <m:rPr>
                                <m:nor/>
                              </m:rPr>
                              <a:rPr lang="de-DE" baseline="-25000" dirty="0">
                                <a:latin typeface="Arial" panose="020B0604020202020204" pitchFamily="34" charset="0"/>
                                <a:cs typeface="Arial" panose="020B0604020202020204" pitchFamily="34" charset="0"/>
                                <a:sym typeface="Symbol"/>
                              </a:rPr>
                              <m:t>j</m:t>
                            </m:r>
                          </m:den>
                        </m:f>
                      </m:e>
                    </m:box>
                  </m:oMath>
                </a14:m>
                <a:r>
                  <a:rPr lang="de-DE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7300" y="3255594"/>
                <a:ext cx="1330814" cy="555793"/>
              </a:xfrm>
              <a:prstGeom prst="rect">
                <a:avLst/>
              </a:prstGeom>
              <a:blipFill rotWithShape="1">
                <a:blip r:embed="rId3"/>
                <a:stretch>
                  <a:fillRect l="-4128" b="-12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feld 19"/>
          <p:cNvSpPr txBox="1"/>
          <p:nvPr/>
        </p:nvSpPr>
        <p:spPr>
          <a:xfrm>
            <a:off x="827584" y="3255594"/>
            <a:ext cx="1204176" cy="369332"/>
          </a:xfrm>
          <a:prstGeom prst="rect">
            <a:avLst/>
          </a:prstGeom>
          <a:solidFill>
            <a:srgbClr val="EAEAEA"/>
          </a:solidFill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N → N +1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2267744" y="3255594"/>
            <a:ext cx="1229824" cy="369332"/>
          </a:xfrm>
          <a:prstGeom prst="rect">
            <a:avLst/>
          </a:prstGeom>
          <a:solidFill>
            <a:srgbClr val="EAEAEA"/>
          </a:solidFill>
        </p:spPr>
        <p:txBody>
          <a:bodyPr wrap="non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k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→ k + m</a:t>
            </a:r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90BC5-7D17-423B-9B70-5EA8F88B80B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37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864" y="213285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b="1" dirty="0" err="1" smtClean="0"/>
              <a:t>Biology</a:t>
            </a:r>
            <a:r>
              <a:rPr lang="de-DE" sz="2400" dirty="0" smtClean="0"/>
              <a:t>:</a:t>
            </a:r>
          </a:p>
          <a:p>
            <a:r>
              <a:rPr lang="de-DE" sz="2400" dirty="0" err="1" smtClean="0"/>
              <a:t>Neural</a:t>
            </a:r>
            <a:r>
              <a:rPr lang="de-DE" sz="2400" dirty="0" smtClean="0"/>
              <a:t> </a:t>
            </a:r>
            <a:r>
              <a:rPr lang="de-DE" sz="2400" dirty="0" err="1" smtClean="0"/>
              <a:t>network</a:t>
            </a:r>
            <a:endParaRPr lang="de-DE" sz="2400" dirty="0" smtClean="0"/>
          </a:p>
          <a:p>
            <a:r>
              <a:rPr lang="de-DE" sz="2400" dirty="0" err="1" smtClean="0"/>
              <a:t>Metabolic</a:t>
            </a:r>
            <a:r>
              <a:rPr lang="de-DE" sz="2400" dirty="0" smtClean="0"/>
              <a:t> </a:t>
            </a:r>
            <a:r>
              <a:rPr lang="de-DE" sz="2400" dirty="0" err="1" smtClean="0"/>
              <a:t>network</a:t>
            </a:r>
            <a:endParaRPr lang="de-DE" sz="2400" dirty="0" smtClean="0"/>
          </a:p>
          <a:p>
            <a:r>
              <a:rPr lang="de-DE" sz="2400" dirty="0" smtClean="0"/>
              <a:t>Protein </a:t>
            </a:r>
            <a:r>
              <a:rPr lang="de-DE" sz="2400" dirty="0" err="1"/>
              <a:t>interaction</a:t>
            </a:r>
            <a:r>
              <a:rPr lang="de-DE" sz="2400" dirty="0"/>
              <a:t> </a:t>
            </a:r>
            <a:r>
              <a:rPr lang="de-DE" sz="2400" dirty="0" err="1" smtClean="0"/>
              <a:t>network</a:t>
            </a:r>
            <a:r>
              <a:rPr lang="de-DE" sz="2400" dirty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/>
              <a:t>a </a:t>
            </a:r>
            <a:r>
              <a:rPr lang="de-DE" sz="2400" dirty="0" err="1" smtClean="0"/>
              <a:t>cell</a:t>
            </a:r>
            <a:endParaRPr lang="de-DE" sz="2400" dirty="0" smtClean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90BC5-7D17-423B-9B70-5EA8F88B80B7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2" descr="Yeast genes (circles) sharing similar patterns of genetic interactions are connected in a global network. Genetic interaction patterns cluster genes into major biological processes, mapping a functional wiring diagram of the cell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120883"/>
            <a:ext cx="2880320" cy="287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467544" y="6084585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Ref: M. </a:t>
            </a:r>
            <a:r>
              <a:rPr lang="en-US" sz="1600" dirty="0" err="1" smtClean="0">
                <a:solidFill>
                  <a:schemeClr val="bg1">
                    <a:lumMod val="6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Constanzo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et al.</a:t>
            </a:r>
          </a:p>
          <a:p>
            <a:pPr algn="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Aharoni" panose="02010803020104030203" pitchFamily="2" charset="-79"/>
              </a:rPr>
              <a:t>‘A global genetic interaction network maps a wiring diagram of cellular function’ </a:t>
            </a:r>
          </a:p>
          <a:p>
            <a:pPr algn="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Science Journal 2016 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316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Scale</a:t>
            </a:r>
            <a:r>
              <a:rPr lang="de-DE" dirty="0" err="1"/>
              <a:t>-</a:t>
            </a:r>
            <a:r>
              <a:rPr lang="de-DE" dirty="0" err="1" smtClean="0"/>
              <a:t>free</a:t>
            </a:r>
            <a:r>
              <a:rPr lang="de-DE" dirty="0" smtClean="0"/>
              <a:t> </a:t>
            </a:r>
            <a:r>
              <a:rPr lang="de-DE" dirty="0" err="1" smtClean="0"/>
              <a:t>distribution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6672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 smtClean="0"/>
              <a:t>Computer </a:t>
            </a:r>
            <a:r>
              <a:rPr lang="de-DE" sz="2400" dirty="0" err="1" smtClean="0"/>
              <a:t>simulation</a:t>
            </a:r>
            <a:endParaRPr lang="de-DE" sz="2400" dirty="0"/>
          </a:p>
          <a:p>
            <a:pPr marL="0" indent="0">
              <a:buNone/>
            </a:pPr>
            <a:r>
              <a:rPr lang="de-DE" sz="1800" dirty="0" smtClean="0"/>
              <a:t>(N</a:t>
            </a:r>
            <a:r>
              <a:rPr lang="de-DE" sz="1800" baseline="-25000" dirty="0" smtClean="0"/>
              <a:t>0</a:t>
            </a:r>
            <a:r>
              <a:rPr lang="de-DE" sz="1800" dirty="0" smtClean="0"/>
              <a:t> </a:t>
            </a:r>
            <a:r>
              <a:rPr lang="de-DE" sz="1800" dirty="0"/>
              <a:t>= 5 </a:t>
            </a:r>
            <a:r>
              <a:rPr lang="de-DE" sz="1800" dirty="0" err="1"/>
              <a:t>and</a:t>
            </a:r>
            <a:r>
              <a:rPr lang="de-DE" sz="1800" dirty="0"/>
              <a:t> m = </a:t>
            </a:r>
            <a:r>
              <a:rPr lang="de-DE" sz="1800" dirty="0" smtClean="0"/>
              <a:t>5, t &gt; 100,000)</a:t>
            </a:r>
          </a:p>
          <a:p>
            <a:pPr marL="0" indent="0">
              <a:buNone/>
            </a:pPr>
            <a:endParaRPr lang="de-DE" sz="2400" dirty="0" smtClean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 smtClean="0"/>
              <a:t>   </a:t>
            </a:r>
            <a:endParaRPr lang="en-US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5" t="16665" r="10941" b="29432"/>
          <a:stretch/>
        </p:blipFill>
        <p:spPr bwMode="auto">
          <a:xfrm>
            <a:off x="4644008" y="3036370"/>
            <a:ext cx="4365474" cy="16671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6" name="Gruppieren 5"/>
          <p:cNvGrpSpPr/>
          <p:nvPr/>
        </p:nvGrpSpPr>
        <p:grpSpPr>
          <a:xfrm>
            <a:off x="539552" y="2636913"/>
            <a:ext cx="2880026" cy="3384376"/>
            <a:chOff x="5076350" y="1484784"/>
            <a:chExt cx="3672114" cy="418011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69" t="17063" r="46008" b="25793"/>
            <a:stretch/>
          </p:blipFill>
          <p:spPr bwMode="auto">
            <a:xfrm>
              <a:off x="5076350" y="1484784"/>
              <a:ext cx="3672114" cy="4180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hteck 3"/>
            <p:cNvSpPr/>
            <p:nvPr/>
          </p:nvSpPr>
          <p:spPr>
            <a:xfrm>
              <a:off x="8100392" y="2060848"/>
              <a:ext cx="432048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7" name="Textfeld 6"/>
          <p:cNvSpPr txBox="1"/>
          <p:nvPr/>
        </p:nvSpPr>
        <p:spPr>
          <a:xfrm>
            <a:off x="5214887" y="6021289"/>
            <a:ext cx="3816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Ref.: A. </a:t>
            </a:r>
            <a:r>
              <a:rPr lang="en-US" sz="1600" dirty="0" err="1" smtClean="0">
                <a:solidFill>
                  <a:schemeClr val="bg1">
                    <a:lumMod val="6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Barabasi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R. Albert</a:t>
            </a:r>
            <a:endParaRPr lang="en-US" sz="1600" dirty="0"/>
          </a:p>
          <a:p>
            <a:pPr algn="r"/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</a:rPr>
              <a:t>‘Emergence 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</a:rPr>
              <a:t>of scaling in random networks’ 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Science Journal 1999</a:t>
            </a:r>
          </a:p>
          <a:p>
            <a:pPr algn="r"/>
            <a:endParaRPr lang="en-US" sz="1600" dirty="0">
              <a:solidFill>
                <a:schemeClr val="bg1">
                  <a:lumMod val="6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4644008" y="1606987"/>
            <a:ext cx="346672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2400" dirty="0" smtClean="0"/>
              <a:t>In </a:t>
            </a:r>
            <a:r>
              <a:rPr lang="de-DE" sz="2400" dirty="0" err="1" smtClean="0"/>
              <a:t>good</a:t>
            </a:r>
            <a:r>
              <a:rPr lang="de-DE" sz="2400" dirty="0" smtClean="0"/>
              <a:t> </a:t>
            </a:r>
            <a:r>
              <a:rPr lang="de-DE" sz="2400" dirty="0" err="1" smtClean="0"/>
              <a:t>agreement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err="1" smtClean="0"/>
              <a:t>networks</a:t>
            </a:r>
            <a:r>
              <a:rPr lang="de-DE" sz="2400" dirty="0"/>
              <a:t> </a:t>
            </a:r>
            <a:r>
              <a:rPr lang="de-DE" sz="2000" dirty="0" smtClean="0"/>
              <a:t>in real </a:t>
            </a:r>
            <a:r>
              <a:rPr lang="de-DE" sz="2000" dirty="0" err="1" smtClean="0"/>
              <a:t>world</a:t>
            </a:r>
            <a:endParaRPr lang="en-US" sz="2000" dirty="0"/>
          </a:p>
        </p:txBody>
      </p:sp>
      <p:sp>
        <p:nvSpPr>
          <p:cNvPr id="10" name="Textfeld 9"/>
          <p:cNvSpPr txBox="1"/>
          <p:nvPr/>
        </p:nvSpPr>
        <p:spPr>
          <a:xfrm>
            <a:off x="2411761" y="2924944"/>
            <a:ext cx="1152127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ym typeface="Symbol"/>
              </a:rPr>
              <a:t> = 2.9</a:t>
            </a:r>
            <a:r>
              <a:rPr lang="en-US" dirty="0" smtClean="0">
                <a:cs typeface="Aharoni" panose="02010803020104030203" pitchFamily="2" charset="-79"/>
              </a:rPr>
              <a:t> </a:t>
            </a:r>
            <a:endParaRPr lang="en-US" dirty="0">
              <a:cs typeface="Aharoni" panose="02010803020104030203" pitchFamily="2" charset="-79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644008" y="4869160"/>
            <a:ext cx="4176463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dirty="0" smtClean="0">
                <a:cs typeface="Aharoni" panose="02010803020104030203" pitchFamily="2" charset="-79"/>
              </a:rPr>
              <a:t>A  </a:t>
            </a:r>
            <a:r>
              <a:rPr lang="de-DE" dirty="0" smtClean="0">
                <a:cs typeface="Aharoni" panose="02010803020104030203" pitchFamily="2" charset="-79"/>
              </a:rPr>
              <a:t> </a:t>
            </a:r>
            <a:r>
              <a:rPr lang="de-DE" dirty="0" err="1">
                <a:cs typeface="Aharoni" panose="02010803020104030203" pitchFamily="2" charset="-79"/>
              </a:rPr>
              <a:t>actor</a:t>
            </a:r>
            <a:r>
              <a:rPr lang="de-DE" dirty="0">
                <a:cs typeface="Aharoni" panose="02010803020104030203" pitchFamily="2" charset="-79"/>
              </a:rPr>
              <a:t> </a:t>
            </a:r>
            <a:r>
              <a:rPr lang="de-DE" dirty="0" err="1" smtClean="0">
                <a:cs typeface="Aharoni" panose="02010803020104030203" pitchFamily="2" charset="-79"/>
              </a:rPr>
              <a:t>collaboration</a:t>
            </a:r>
            <a:r>
              <a:rPr lang="de-DE" dirty="0">
                <a:cs typeface="Aharoni" panose="02010803020104030203" pitchFamily="2" charset="-79"/>
              </a:rPr>
              <a:t>	</a:t>
            </a:r>
            <a:r>
              <a:rPr lang="de-DE" dirty="0" smtClean="0">
                <a:sym typeface="Symbol"/>
              </a:rPr>
              <a:t> </a:t>
            </a:r>
            <a:r>
              <a:rPr lang="de-DE" dirty="0">
                <a:sym typeface="Symbol"/>
              </a:rPr>
              <a:t>= </a:t>
            </a:r>
            <a:r>
              <a:rPr lang="de-DE" dirty="0" smtClean="0">
                <a:sym typeface="Symbol"/>
              </a:rPr>
              <a:t>2.3</a:t>
            </a:r>
            <a:endParaRPr lang="de-DE" dirty="0">
              <a:cs typeface="Aharoni" panose="02010803020104030203" pitchFamily="2" charset="-79"/>
            </a:endParaRPr>
          </a:p>
          <a:p>
            <a:r>
              <a:rPr lang="de-DE" b="1" dirty="0" smtClean="0">
                <a:cs typeface="Aharoni" panose="02010803020104030203" pitchFamily="2" charset="-79"/>
              </a:rPr>
              <a:t>B  </a:t>
            </a:r>
            <a:r>
              <a:rPr lang="de-DE" dirty="0" smtClean="0">
                <a:cs typeface="Aharoni" panose="02010803020104030203" pitchFamily="2" charset="-79"/>
              </a:rPr>
              <a:t> WWW			</a:t>
            </a:r>
            <a:r>
              <a:rPr lang="de-DE" dirty="0" smtClean="0">
                <a:sym typeface="Symbol"/>
              </a:rPr>
              <a:t> </a:t>
            </a:r>
            <a:r>
              <a:rPr lang="de-DE" dirty="0">
                <a:sym typeface="Symbol"/>
              </a:rPr>
              <a:t>= </a:t>
            </a:r>
            <a:r>
              <a:rPr lang="de-DE" dirty="0" smtClean="0">
                <a:sym typeface="Symbol"/>
              </a:rPr>
              <a:t>2.1</a:t>
            </a:r>
            <a:endParaRPr lang="de-DE" dirty="0">
              <a:cs typeface="Aharoni" panose="02010803020104030203" pitchFamily="2" charset="-79"/>
            </a:endParaRPr>
          </a:p>
          <a:p>
            <a:r>
              <a:rPr lang="de-DE" b="1" dirty="0">
                <a:cs typeface="Aharoni" panose="02010803020104030203" pitchFamily="2" charset="-79"/>
              </a:rPr>
              <a:t>C</a:t>
            </a:r>
            <a:r>
              <a:rPr lang="de-DE" dirty="0">
                <a:cs typeface="Aharoni" panose="02010803020104030203" pitchFamily="2" charset="-79"/>
              </a:rPr>
              <a:t> </a:t>
            </a:r>
            <a:r>
              <a:rPr lang="de-DE" dirty="0" smtClean="0">
                <a:cs typeface="Aharoni" panose="02010803020104030203" pitchFamily="2" charset="-79"/>
              </a:rPr>
              <a:t>  power </a:t>
            </a:r>
            <a:r>
              <a:rPr lang="de-DE" dirty="0" err="1">
                <a:cs typeface="Aharoni" panose="02010803020104030203" pitchFamily="2" charset="-79"/>
              </a:rPr>
              <a:t>grid</a:t>
            </a:r>
            <a:r>
              <a:rPr lang="de-DE" dirty="0">
                <a:cs typeface="Aharoni" panose="02010803020104030203" pitchFamily="2" charset="-79"/>
              </a:rPr>
              <a:t> </a:t>
            </a:r>
            <a:r>
              <a:rPr lang="de-DE" dirty="0" err="1" smtClean="0">
                <a:cs typeface="Aharoni" panose="02010803020104030203" pitchFamily="2" charset="-79"/>
              </a:rPr>
              <a:t>data</a:t>
            </a:r>
            <a:r>
              <a:rPr lang="de-DE" dirty="0">
                <a:cs typeface="Aharoni" panose="02010803020104030203" pitchFamily="2" charset="-79"/>
              </a:rPr>
              <a:t>	</a:t>
            </a:r>
            <a:r>
              <a:rPr lang="de-DE" dirty="0" smtClean="0">
                <a:cs typeface="Aharoni" panose="02010803020104030203" pitchFamily="2" charset="-79"/>
              </a:rPr>
              <a:t>	</a:t>
            </a:r>
            <a:r>
              <a:rPr lang="de-DE" dirty="0" smtClean="0">
                <a:sym typeface="Symbol"/>
              </a:rPr>
              <a:t> </a:t>
            </a:r>
            <a:r>
              <a:rPr lang="de-DE" dirty="0">
                <a:sym typeface="Symbol"/>
              </a:rPr>
              <a:t>= </a:t>
            </a:r>
            <a:r>
              <a:rPr lang="de-DE" dirty="0" smtClean="0">
                <a:sym typeface="Symbol"/>
              </a:rPr>
              <a:t>4</a:t>
            </a:r>
            <a:endParaRPr lang="en-US" dirty="0">
              <a:cs typeface="Aharoni" panose="02010803020104030203" pitchFamily="2" charset="-79"/>
            </a:endParaRP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90BC5-7D17-423B-9B70-5EA8F88B80B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9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Yeast genes (circles) sharing similar patterns of genetic interactions are connected in a global network. Genetic interaction patterns cluster genes into major biological processes, mapping a functional wiring diagram of the cell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73" y="2204864"/>
            <a:ext cx="2960531" cy="295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714115" y="5614466"/>
            <a:ext cx="37138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Ref: M. </a:t>
            </a:r>
            <a:r>
              <a:rPr lang="en-US" sz="1600" dirty="0" err="1" smtClean="0">
                <a:solidFill>
                  <a:schemeClr val="bg1">
                    <a:lumMod val="6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Constanzo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et al.</a:t>
            </a: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Aharoni" panose="02010803020104030203" pitchFamily="2" charset="-79"/>
              </a:rPr>
              <a:t>‘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+mj-lt"/>
                <a:cs typeface="Aharoni" panose="02010803020104030203" pitchFamily="2" charset="-79"/>
              </a:rPr>
              <a:t>A global genetic interaction network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Aharoni" panose="02010803020104030203" pitchFamily="2" charset="-79"/>
              </a:rPr>
              <a:t>maps</a:t>
            </a: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Aharoni" panose="02010803020104030203" pitchFamily="2" charset="-79"/>
              </a:rPr>
              <a:t>a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+mj-lt"/>
                <a:cs typeface="Aharoni" panose="02010803020104030203" pitchFamily="2" charset="-79"/>
              </a:rPr>
              <a:t>wiring diagram of cellular function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Aharoni" panose="02010803020104030203" pitchFamily="2" charset="-79"/>
              </a:rPr>
              <a:t>’ </a:t>
            </a: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Science Journal 2016 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28" name="Picture 4" descr="Network biology: understanding the cell's functional organiz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642" y="1916832"/>
            <a:ext cx="4067944" cy="348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4710051" y="5614466"/>
            <a:ext cx="37138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A- </a:t>
            </a:r>
            <a:r>
              <a:rPr lang="en-US" sz="1600" dirty="0" err="1" smtClean="0">
                <a:solidFill>
                  <a:schemeClr val="bg1">
                    <a:lumMod val="6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Barabasi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, Z.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Oltvai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cs typeface="Aharoni" panose="02010803020104030203" pitchFamily="2" charset="-79"/>
              </a:rPr>
              <a:t>‘Network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cs typeface="Aharoni" panose="02010803020104030203" pitchFamily="2" charset="-79"/>
              </a:rPr>
              <a:t>biology: understanding the cell's functional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cs typeface="Aharoni" panose="02010803020104030203" pitchFamily="2" charset="-79"/>
              </a:rPr>
              <a:t>organization’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Nature Reviews Genetics 2007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/>
          </a:bodyPr>
          <a:lstStyle/>
          <a:p>
            <a:pPr marL="0" indent="0"/>
            <a:r>
              <a:rPr lang="de-DE" sz="3600" dirty="0"/>
              <a:t>Protein </a:t>
            </a:r>
            <a:r>
              <a:rPr lang="de-DE" sz="3600" dirty="0" err="1"/>
              <a:t>interaction</a:t>
            </a:r>
            <a:r>
              <a:rPr lang="de-DE" sz="3600" dirty="0"/>
              <a:t> </a:t>
            </a:r>
            <a:r>
              <a:rPr lang="de-DE" sz="3600" dirty="0" err="1"/>
              <a:t>network</a:t>
            </a:r>
            <a:r>
              <a:rPr lang="de-DE" sz="3600" dirty="0"/>
              <a:t> </a:t>
            </a:r>
            <a:r>
              <a:rPr lang="de-DE" sz="3600" dirty="0" err="1"/>
              <a:t>of</a:t>
            </a:r>
            <a:r>
              <a:rPr lang="de-DE" sz="3600" dirty="0"/>
              <a:t> a </a:t>
            </a:r>
            <a:r>
              <a:rPr lang="de-DE" sz="3600" dirty="0" err="1"/>
              <a:t>yeast</a:t>
            </a:r>
            <a:r>
              <a:rPr lang="de-DE" sz="3600" dirty="0"/>
              <a:t> </a:t>
            </a:r>
            <a:r>
              <a:rPr lang="de-DE" sz="3600" dirty="0" err="1"/>
              <a:t>cell</a:t>
            </a:r>
            <a:endParaRPr lang="en-US" sz="36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90BC5-7D17-423B-9B70-5EA8F88B80B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8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The </a:t>
            </a:r>
            <a:r>
              <a:rPr lang="de-DE" sz="3600" dirty="0" err="1"/>
              <a:t>two</a:t>
            </a:r>
            <a:r>
              <a:rPr lang="de-DE" sz="3600" dirty="0"/>
              <a:t> </a:t>
            </a:r>
            <a:r>
              <a:rPr lang="de-DE" sz="3600" dirty="0" err="1"/>
              <a:t>models</a:t>
            </a:r>
            <a:r>
              <a:rPr lang="de-DE" sz="3600" dirty="0"/>
              <a:t>: Summary</a:t>
            </a:r>
            <a:endParaRPr lang="en-US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81148" y="1855365"/>
            <a:ext cx="4262859" cy="4525963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Small </a:t>
            </a:r>
            <a:r>
              <a:rPr lang="de-DE" b="1" dirty="0" err="1"/>
              <a:t>world</a:t>
            </a:r>
            <a:r>
              <a:rPr lang="de-DE" b="1" dirty="0"/>
              <a:t> </a:t>
            </a:r>
            <a:r>
              <a:rPr lang="de-DE" b="1" dirty="0" err="1" smtClean="0"/>
              <a:t>networks</a:t>
            </a:r>
            <a:r>
              <a:rPr lang="de-DE" b="1" dirty="0" smtClean="0"/>
              <a:t>:</a:t>
            </a:r>
          </a:p>
          <a:p>
            <a:r>
              <a:rPr lang="de-DE" sz="2200" dirty="0" smtClean="0"/>
              <a:t>Graphs </a:t>
            </a:r>
            <a:r>
              <a:rPr lang="de-DE" sz="2200" dirty="0" err="1"/>
              <a:t>with</a:t>
            </a:r>
            <a:r>
              <a:rPr lang="de-DE" sz="2200" dirty="0"/>
              <a:t> </a:t>
            </a:r>
            <a:r>
              <a:rPr lang="de-DE" sz="2200" dirty="0" err="1"/>
              <a:t>small</a:t>
            </a:r>
            <a:r>
              <a:rPr lang="de-DE" sz="2200" dirty="0"/>
              <a:t> </a:t>
            </a:r>
            <a:r>
              <a:rPr lang="de-DE" sz="2200" dirty="0" err="1"/>
              <a:t>mean</a:t>
            </a:r>
            <a:r>
              <a:rPr lang="de-DE" sz="2200" dirty="0"/>
              <a:t> </a:t>
            </a:r>
            <a:r>
              <a:rPr lang="de-DE" sz="2200" dirty="0" err="1"/>
              <a:t>distances</a:t>
            </a:r>
            <a:r>
              <a:rPr lang="de-DE" sz="2200" dirty="0"/>
              <a:t> </a:t>
            </a:r>
            <a:r>
              <a:rPr lang="de-DE" sz="2200" dirty="0" err="1"/>
              <a:t>and</a:t>
            </a:r>
            <a:r>
              <a:rPr lang="de-DE" sz="2200" dirty="0"/>
              <a:t> high </a:t>
            </a:r>
            <a:r>
              <a:rPr lang="de-DE" sz="2200" dirty="0" smtClean="0"/>
              <a:t>Clustering</a:t>
            </a:r>
          </a:p>
          <a:p>
            <a:r>
              <a:rPr lang="de-DE" sz="2200" dirty="0" err="1" smtClean="0"/>
              <a:t>Obtained</a:t>
            </a:r>
            <a:r>
              <a:rPr lang="de-DE" sz="2200" dirty="0" smtClean="0"/>
              <a:t> </a:t>
            </a:r>
            <a:r>
              <a:rPr lang="de-DE" sz="2200" dirty="0" err="1"/>
              <a:t>by</a:t>
            </a:r>
            <a:r>
              <a:rPr lang="de-DE" sz="2200" dirty="0"/>
              <a:t> </a:t>
            </a:r>
            <a:r>
              <a:rPr lang="de-DE" sz="2200" dirty="0" err="1"/>
              <a:t>altering</a:t>
            </a:r>
            <a:r>
              <a:rPr lang="de-DE" sz="2200" dirty="0"/>
              <a:t> </a:t>
            </a:r>
            <a:r>
              <a:rPr lang="de-DE" sz="2200" dirty="0" err="1"/>
              <a:t>regular</a:t>
            </a:r>
            <a:r>
              <a:rPr lang="de-DE" sz="2200" dirty="0"/>
              <a:t> </a:t>
            </a:r>
            <a:r>
              <a:rPr lang="de-DE" sz="2200" dirty="0" err="1"/>
              <a:t>graph</a:t>
            </a:r>
            <a:r>
              <a:rPr lang="de-DE" sz="2200" dirty="0"/>
              <a:t> (</a:t>
            </a:r>
            <a:r>
              <a:rPr lang="de-DE" sz="2200" dirty="0" err="1"/>
              <a:t>visualisation</a:t>
            </a:r>
            <a:r>
              <a:rPr lang="de-DE" sz="2200" dirty="0"/>
              <a:t>)</a:t>
            </a:r>
          </a:p>
          <a:p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55365"/>
            <a:ext cx="4316288" cy="4525963"/>
          </a:xfrm>
        </p:spPr>
        <p:txBody>
          <a:bodyPr/>
          <a:lstStyle/>
          <a:p>
            <a:pPr marL="0" indent="0">
              <a:buNone/>
            </a:pPr>
            <a:r>
              <a:rPr lang="de-DE" b="1" dirty="0" err="1" smtClean="0"/>
              <a:t>Scale</a:t>
            </a:r>
            <a:r>
              <a:rPr lang="de-DE" b="1" dirty="0" smtClean="0"/>
              <a:t> </a:t>
            </a:r>
            <a:r>
              <a:rPr lang="de-DE" b="1" dirty="0" err="1"/>
              <a:t>free</a:t>
            </a:r>
            <a:r>
              <a:rPr lang="de-DE" b="1" dirty="0"/>
              <a:t> </a:t>
            </a:r>
            <a:r>
              <a:rPr lang="de-DE" b="1" dirty="0" err="1" smtClean="0"/>
              <a:t>graphs</a:t>
            </a:r>
            <a:endParaRPr lang="de-DE" b="1" dirty="0" smtClean="0"/>
          </a:p>
          <a:p>
            <a:r>
              <a:rPr lang="de-DE" sz="2200" dirty="0" smtClean="0"/>
              <a:t>Observation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hubs</a:t>
            </a:r>
            <a:r>
              <a:rPr lang="de-DE" sz="2200" dirty="0"/>
              <a:t> in </a:t>
            </a:r>
            <a:r>
              <a:rPr lang="de-DE" sz="2200" dirty="0" err="1" smtClean="0"/>
              <a:t>networks</a:t>
            </a:r>
            <a:endParaRPr lang="de-DE" sz="2200" dirty="0"/>
          </a:p>
          <a:p>
            <a:r>
              <a:rPr lang="de-DE" sz="2200" dirty="0" err="1" smtClean="0"/>
              <a:t>Distributions</a:t>
            </a:r>
            <a:r>
              <a:rPr lang="de-DE" sz="2200" dirty="0" smtClean="0"/>
              <a:t> </a:t>
            </a:r>
            <a:r>
              <a:rPr lang="de-DE" sz="2200" dirty="0" err="1"/>
              <a:t>are</a:t>
            </a:r>
            <a:r>
              <a:rPr lang="de-DE" sz="2200" dirty="0"/>
              <a:t> </a:t>
            </a:r>
            <a:r>
              <a:rPr lang="de-DE" sz="2200" dirty="0" err="1"/>
              <a:t>scale</a:t>
            </a:r>
            <a:r>
              <a:rPr lang="de-DE" sz="2200" dirty="0"/>
              <a:t> </a:t>
            </a:r>
            <a:r>
              <a:rPr lang="de-DE" sz="2200" dirty="0" err="1" smtClean="0"/>
              <a:t>free</a:t>
            </a:r>
            <a:endParaRPr lang="de-DE" sz="2200" dirty="0"/>
          </a:p>
          <a:p>
            <a:r>
              <a:rPr lang="de-DE" sz="2200" dirty="0" smtClean="0"/>
              <a:t>Simulation </a:t>
            </a:r>
            <a:r>
              <a:rPr lang="de-DE" sz="2200" dirty="0" err="1"/>
              <a:t>yields</a:t>
            </a:r>
            <a:r>
              <a:rPr lang="de-DE" sz="2200" dirty="0"/>
              <a:t> </a:t>
            </a:r>
            <a:r>
              <a:rPr lang="de-DE" sz="2200" dirty="0" err="1"/>
              <a:t>similar</a:t>
            </a:r>
            <a:r>
              <a:rPr lang="de-DE" sz="2200" dirty="0"/>
              <a:t> </a:t>
            </a:r>
            <a:r>
              <a:rPr lang="de-DE" sz="2200" dirty="0" err="1"/>
              <a:t>distribution</a:t>
            </a:r>
            <a:endParaRPr lang="de-DE" sz="2200" dirty="0"/>
          </a:p>
          <a:p>
            <a:endParaRPr lang="en-US" dirty="0"/>
          </a:p>
        </p:txBody>
      </p:sp>
      <p:pic>
        <p:nvPicPr>
          <p:cNvPr id="5" name="Picture 2" descr="http://www.nature.com/nature/journal/v393/n6684/images/393440aa.eps.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09120"/>
            <a:ext cx="3331435" cy="159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nature.com/nature/journal/v406/n6794/images/406378aa.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8108"/>
          <a:stretch/>
        </p:blipFill>
        <p:spPr bwMode="auto">
          <a:xfrm>
            <a:off x="5364088" y="3934730"/>
            <a:ext cx="2664296" cy="2684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/>
        </p:nvSpPr>
        <p:spPr>
          <a:xfrm>
            <a:off x="5364088" y="3934730"/>
            <a:ext cx="360040" cy="5743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90BC5-7D17-423B-9B70-5EA8F88B80B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1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The </a:t>
            </a:r>
            <a:r>
              <a:rPr lang="de-DE" sz="3600" dirty="0" err="1" smtClean="0"/>
              <a:t>use</a:t>
            </a:r>
            <a:r>
              <a:rPr lang="de-DE" sz="3600" dirty="0" smtClean="0"/>
              <a:t> </a:t>
            </a:r>
            <a:r>
              <a:rPr lang="de-DE" sz="3600" dirty="0" err="1" smtClean="0"/>
              <a:t>of</a:t>
            </a:r>
            <a:r>
              <a:rPr lang="de-DE" sz="3600" dirty="0" smtClean="0"/>
              <a:t> </a:t>
            </a:r>
            <a:r>
              <a:rPr lang="de-DE" sz="3600" dirty="0" err="1" smtClean="0"/>
              <a:t>modelling</a:t>
            </a:r>
            <a:endParaRPr lang="en-US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4869160"/>
            <a:ext cx="8157592" cy="792088"/>
          </a:xfrm>
          <a:ln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 marL="457200" lvl="1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b="1" dirty="0" smtClean="0"/>
              <a:t>Networks appearing in nature are not fundamentally random</a:t>
            </a:r>
            <a:endParaRPr lang="en-US" b="1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457200" y="1927373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/>
              <a:t>Watts-</a:t>
            </a:r>
            <a:r>
              <a:rPr lang="en-US" sz="2800" b="1" dirty="0" err="1" smtClean="0"/>
              <a:t>Strogatz</a:t>
            </a:r>
            <a:endParaRPr lang="en-US" sz="2800" b="1" dirty="0"/>
          </a:p>
          <a:p>
            <a:r>
              <a:rPr lang="en-US" sz="2200" dirty="0" smtClean="0"/>
              <a:t>Few short cuts in regular system lead to ‘small world‘</a:t>
            </a:r>
          </a:p>
          <a:p>
            <a:r>
              <a:rPr lang="de-DE" sz="2200" dirty="0" smtClean="0"/>
              <a:t>Fast </a:t>
            </a:r>
            <a:r>
              <a:rPr lang="de-DE" sz="2200" dirty="0" err="1" smtClean="0"/>
              <a:t>information</a:t>
            </a:r>
            <a:r>
              <a:rPr lang="de-DE" sz="2200" dirty="0" smtClean="0"/>
              <a:t> </a:t>
            </a:r>
            <a:r>
              <a:rPr lang="de-DE" sz="2200" dirty="0" err="1" smtClean="0"/>
              <a:t>exchange</a:t>
            </a:r>
            <a:r>
              <a:rPr lang="de-DE" sz="2200" dirty="0" smtClean="0"/>
              <a:t> but also fast </a:t>
            </a:r>
            <a:r>
              <a:rPr lang="de-DE" sz="2200" dirty="0" err="1" smtClean="0"/>
              <a:t>disease</a:t>
            </a:r>
            <a:r>
              <a:rPr lang="de-DE" sz="2200" dirty="0" smtClean="0"/>
              <a:t> </a:t>
            </a:r>
            <a:r>
              <a:rPr lang="de-DE" sz="2200" dirty="0" err="1" smtClean="0"/>
              <a:t>spread</a:t>
            </a:r>
            <a:endParaRPr lang="de-DE" sz="2200" dirty="0" smtClean="0"/>
          </a:p>
        </p:txBody>
      </p:sp>
      <p:sp>
        <p:nvSpPr>
          <p:cNvPr id="5" name="Inhaltsplatzhalter 3"/>
          <p:cNvSpPr txBox="1">
            <a:spLocks/>
          </p:cNvSpPr>
          <p:nvPr/>
        </p:nvSpPr>
        <p:spPr>
          <a:xfrm>
            <a:off x="4648200" y="1927373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800" b="1" dirty="0" err="1" smtClean="0"/>
              <a:t>Barabási</a:t>
            </a:r>
            <a:r>
              <a:rPr lang="de-DE" sz="2800" b="1" dirty="0" smtClean="0"/>
              <a:t>-Albert</a:t>
            </a:r>
            <a:endParaRPr lang="en-US" sz="2800" b="1" dirty="0"/>
          </a:p>
          <a:p>
            <a:r>
              <a:rPr lang="de-DE" sz="2200" dirty="0" err="1" smtClean="0"/>
              <a:t>Indicate</a:t>
            </a:r>
            <a:r>
              <a:rPr lang="de-DE" sz="2200" dirty="0" smtClean="0"/>
              <a:t> </a:t>
            </a:r>
            <a:r>
              <a:rPr lang="de-DE" sz="2200" dirty="0" err="1" smtClean="0"/>
              <a:t>presence</a:t>
            </a:r>
            <a:r>
              <a:rPr lang="de-DE" sz="2200" dirty="0" smtClean="0"/>
              <a:t> </a:t>
            </a:r>
            <a:r>
              <a:rPr lang="de-DE" sz="2200" dirty="0" err="1" smtClean="0"/>
              <a:t>of</a:t>
            </a:r>
            <a:r>
              <a:rPr lang="de-DE" sz="2200" dirty="0" smtClean="0"/>
              <a:t> </a:t>
            </a:r>
            <a:r>
              <a:rPr lang="de-DE" sz="2200" dirty="0" err="1" smtClean="0"/>
              <a:t>hubs</a:t>
            </a:r>
            <a:r>
              <a:rPr lang="de-DE" sz="2200" dirty="0" smtClean="0"/>
              <a:t> </a:t>
            </a:r>
            <a:r>
              <a:rPr lang="en-US" sz="2200" dirty="0" smtClean="0"/>
              <a:t>→ learn about vulnerability</a:t>
            </a:r>
          </a:p>
          <a:p>
            <a:r>
              <a:rPr lang="de-DE" sz="2200" dirty="0" err="1" smtClean="0"/>
              <a:t>Trying</a:t>
            </a:r>
            <a:r>
              <a:rPr lang="de-DE" sz="2200" dirty="0" smtClean="0"/>
              <a:t> </a:t>
            </a:r>
            <a:r>
              <a:rPr lang="de-DE" sz="2200" dirty="0" err="1" smtClean="0"/>
              <a:t>to</a:t>
            </a:r>
            <a:r>
              <a:rPr lang="de-DE" sz="2200" dirty="0" smtClean="0"/>
              <a:t> find universal </a:t>
            </a:r>
            <a:r>
              <a:rPr lang="de-DE" sz="2200" dirty="0" err="1" smtClean="0"/>
              <a:t>laws</a:t>
            </a:r>
            <a:r>
              <a:rPr lang="de-DE" sz="2200" dirty="0" smtClean="0"/>
              <a:t> </a:t>
            </a:r>
            <a:r>
              <a:rPr lang="de-DE" sz="2200" dirty="0" err="1" smtClean="0"/>
              <a:t>and</a:t>
            </a:r>
            <a:r>
              <a:rPr lang="de-DE" sz="2200" dirty="0" smtClean="0"/>
              <a:t> </a:t>
            </a:r>
            <a:r>
              <a:rPr lang="de-DE" sz="2200" dirty="0" err="1" smtClean="0"/>
              <a:t>study</a:t>
            </a:r>
            <a:r>
              <a:rPr lang="de-DE" sz="2200" dirty="0" smtClean="0"/>
              <a:t> </a:t>
            </a:r>
            <a:r>
              <a:rPr lang="de-DE" sz="2200" dirty="0" err="1" smtClean="0"/>
              <a:t>evolution</a:t>
            </a:r>
            <a:r>
              <a:rPr lang="de-DE" sz="2200" dirty="0" smtClean="0"/>
              <a:t> </a:t>
            </a:r>
            <a:r>
              <a:rPr lang="de-DE" sz="2200" dirty="0" err="1" smtClean="0"/>
              <a:t>of</a:t>
            </a:r>
            <a:r>
              <a:rPr lang="de-DE" sz="2200" dirty="0" smtClean="0"/>
              <a:t> </a:t>
            </a:r>
            <a:r>
              <a:rPr lang="de-DE" sz="2200" dirty="0" err="1" smtClean="0"/>
              <a:t>networks</a:t>
            </a:r>
            <a:endParaRPr lang="en-US" sz="2200" dirty="0" smtClean="0"/>
          </a:p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90BC5-7D17-423B-9B70-5EA8F88B80B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0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err="1" smtClean="0"/>
              <a:t>references</a:t>
            </a:r>
            <a:endParaRPr lang="en-US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</a:rPr>
              <a:t>D. Watts, S.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</a:rPr>
              <a:t>Strogatz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</a:rPr>
              <a:t> – Collective dynamics of ‘small world‘ networks (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cs typeface="Aharoni" panose="02010803020104030203" pitchFamily="2" charset="-79"/>
              </a:rPr>
              <a:t>Nature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cs typeface="Aharoni" panose="02010803020104030203" pitchFamily="2" charset="-79"/>
              </a:rPr>
              <a:t>Vol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cs typeface="Aharoni" panose="02010803020104030203" pitchFamily="2" charset="-79"/>
              </a:rPr>
              <a:t>. 393, 1998)</a:t>
            </a:r>
            <a:endParaRPr lang="en-GB" sz="2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</a:rPr>
              <a:t>A.Barabási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</a:rPr>
              <a:t>, R. Albert – Emergence of scaling in random networks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cs typeface="Aharoni" panose="02010803020104030203" pitchFamily="2" charset="-79"/>
              </a:rPr>
              <a:t> (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cs typeface="Aharoni" panose="02010803020104030203" pitchFamily="2" charset="-79"/>
              </a:rPr>
              <a:t>Science,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cs typeface="Aharoni" panose="02010803020104030203" pitchFamily="2" charset="-79"/>
              </a:rPr>
              <a:t>Vol. 286, 1999)</a:t>
            </a:r>
          </a:p>
          <a:p>
            <a:r>
              <a:rPr lang="de-DE" sz="2000" dirty="0" smtClean="0">
                <a:solidFill>
                  <a:schemeClr val="bg1">
                    <a:lumMod val="65000"/>
                  </a:schemeClr>
                </a:solidFill>
                <a:cs typeface="Aharoni" panose="02010803020104030203" pitchFamily="2" charset="-79"/>
              </a:rPr>
              <a:t>M. Newman – Random </a:t>
            </a:r>
            <a:r>
              <a:rPr lang="de-DE" sz="2000" dirty="0" err="1" smtClean="0">
                <a:solidFill>
                  <a:schemeClr val="bg1">
                    <a:lumMod val="65000"/>
                  </a:schemeClr>
                </a:solidFill>
                <a:cs typeface="Aharoni" panose="02010803020104030203" pitchFamily="2" charset="-79"/>
              </a:rPr>
              <a:t>graphs</a:t>
            </a:r>
            <a:r>
              <a:rPr lang="de-DE" sz="2000" dirty="0" smtClean="0">
                <a:solidFill>
                  <a:schemeClr val="bg1">
                    <a:lumMod val="6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de-DE" sz="2000" dirty="0" err="1" smtClean="0">
                <a:solidFill>
                  <a:schemeClr val="bg1">
                    <a:lumMod val="65000"/>
                  </a:schemeClr>
                </a:solidFill>
                <a:cs typeface="Aharoni" panose="02010803020104030203" pitchFamily="2" charset="-79"/>
              </a:rPr>
              <a:t>as</a:t>
            </a:r>
            <a:r>
              <a:rPr lang="de-DE" sz="2000" dirty="0" smtClean="0">
                <a:solidFill>
                  <a:schemeClr val="bg1">
                    <a:lumMod val="6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de-DE" sz="2000" dirty="0" err="1" smtClean="0">
                <a:solidFill>
                  <a:schemeClr val="bg1">
                    <a:lumMod val="65000"/>
                  </a:schemeClr>
                </a:solidFill>
                <a:cs typeface="Aharoni" panose="02010803020104030203" pitchFamily="2" charset="-79"/>
              </a:rPr>
              <a:t>models</a:t>
            </a:r>
            <a:r>
              <a:rPr lang="de-DE" sz="2000" dirty="0" smtClean="0">
                <a:solidFill>
                  <a:schemeClr val="bg1">
                    <a:lumMod val="6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de-DE" sz="2000" dirty="0" err="1" smtClean="0">
                <a:solidFill>
                  <a:schemeClr val="bg1">
                    <a:lumMod val="65000"/>
                  </a:schemeClr>
                </a:solidFill>
                <a:cs typeface="Aharoni" panose="02010803020104030203" pitchFamily="2" charset="-79"/>
              </a:rPr>
              <a:t>of</a:t>
            </a:r>
            <a:r>
              <a:rPr lang="de-DE" sz="2000" dirty="0" smtClean="0">
                <a:solidFill>
                  <a:schemeClr val="bg1">
                    <a:lumMod val="6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de-DE" sz="2000" dirty="0" err="1" smtClean="0">
                <a:solidFill>
                  <a:schemeClr val="bg1">
                    <a:lumMod val="65000"/>
                  </a:schemeClr>
                </a:solidFill>
                <a:cs typeface="Aharoni" panose="02010803020104030203" pitchFamily="2" charset="-79"/>
              </a:rPr>
              <a:t>networks</a:t>
            </a:r>
            <a:r>
              <a:rPr lang="de-DE" sz="2000" dirty="0" smtClean="0">
                <a:solidFill>
                  <a:schemeClr val="bg1">
                    <a:lumMod val="65000"/>
                  </a:schemeClr>
                </a:solidFill>
                <a:cs typeface="Aharoni" panose="02010803020104030203" pitchFamily="2" charset="-79"/>
              </a:rPr>
              <a:t> (SFI Working Papers, 2002)</a:t>
            </a:r>
          </a:p>
          <a:p>
            <a:r>
              <a:rPr lang="de-DE" sz="2000" dirty="0" smtClean="0">
                <a:solidFill>
                  <a:schemeClr val="bg1">
                    <a:lumMod val="65000"/>
                  </a:schemeClr>
                </a:solidFill>
                <a:cs typeface="Aharoni" panose="02010803020104030203" pitchFamily="2" charset="-79"/>
              </a:rPr>
              <a:t>S. </a:t>
            </a:r>
            <a:r>
              <a:rPr lang="de-DE" sz="2000" dirty="0" err="1" smtClean="0">
                <a:solidFill>
                  <a:schemeClr val="bg1">
                    <a:lumMod val="65000"/>
                  </a:schemeClr>
                </a:solidFill>
                <a:cs typeface="Aharoni" panose="02010803020104030203" pitchFamily="2" charset="-79"/>
              </a:rPr>
              <a:t>Wuchty</a:t>
            </a:r>
            <a:r>
              <a:rPr lang="de-DE" sz="2000" dirty="0" smtClean="0">
                <a:solidFill>
                  <a:schemeClr val="bg1">
                    <a:lumMod val="65000"/>
                  </a:schemeClr>
                </a:solidFill>
                <a:cs typeface="Aharoni" panose="02010803020104030203" pitchFamily="2" charset="-79"/>
              </a:rPr>
              <a:t>, W. </a:t>
            </a:r>
            <a:r>
              <a:rPr lang="de-DE" sz="2000" dirty="0" err="1" smtClean="0">
                <a:solidFill>
                  <a:schemeClr val="bg1">
                    <a:lumMod val="65000"/>
                  </a:schemeClr>
                </a:solidFill>
                <a:cs typeface="Aharoni" panose="02010803020104030203" pitchFamily="2" charset="-79"/>
              </a:rPr>
              <a:t>Ravasz</a:t>
            </a:r>
            <a:r>
              <a:rPr lang="de-DE" sz="2000" dirty="0" smtClean="0">
                <a:solidFill>
                  <a:schemeClr val="bg1">
                    <a:lumMod val="65000"/>
                  </a:schemeClr>
                </a:solidFill>
                <a:cs typeface="Aharoni" panose="02010803020104030203" pitchFamily="2" charset="-79"/>
              </a:rPr>
              <a:t>, A. </a:t>
            </a:r>
            <a:r>
              <a:rPr lang="de-DE" sz="2000" dirty="0" err="1" smtClean="0">
                <a:solidFill>
                  <a:schemeClr val="bg1">
                    <a:lumMod val="65000"/>
                  </a:schemeClr>
                </a:solidFill>
                <a:cs typeface="Aharoni" panose="02010803020104030203" pitchFamily="2" charset="-79"/>
              </a:rPr>
              <a:t>Barabási</a:t>
            </a:r>
            <a:r>
              <a:rPr lang="de-DE" sz="2000" dirty="0" smtClean="0">
                <a:solidFill>
                  <a:schemeClr val="bg1">
                    <a:lumMod val="65000"/>
                  </a:schemeClr>
                </a:solidFill>
                <a:cs typeface="Aharoni" panose="02010803020104030203" pitchFamily="2" charset="-79"/>
              </a:rPr>
              <a:t> – The </a:t>
            </a:r>
            <a:r>
              <a:rPr lang="de-DE" sz="2000" dirty="0" err="1" smtClean="0">
                <a:solidFill>
                  <a:schemeClr val="bg1">
                    <a:lumMod val="65000"/>
                  </a:schemeClr>
                </a:solidFill>
                <a:cs typeface="Aharoni" panose="02010803020104030203" pitchFamily="2" charset="-79"/>
              </a:rPr>
              <a:t>architecture</a:t>
            </a:r>
            <a:r>
              <a:rPr lang="de-DE" sz="2000" dirty="0" smtClean="0">
                <a:solidFill>
                  <a:schemeClr val="bg1">
                    <a:lumMod val="6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de-DE" sz="2000" dirty="0" err="1" smtClean="0">
                <a:solidFill>
                  <a:schemeClr val="bg1">
                    <a:lumMod val="65000"/>
                  </a:schemeClr>
                </a:solidFill>
                <a:cs typeface="Aharoni" panose="02010803020104030203" pitchFamily="2" charset="-79"/>
              </a:rPr>
              <a:t>of</a:t>
            </a:r>
            <a:r>
              <a:rPr lang="de-DE" sz="2000" dirty="0" smtClean="0">
                <a:solidFill>
                  <a:schemeClr val="bg1">
                    <a:lumMod val="6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de-DE" sz="2000" dirty="0" err="1" smtClean="0">
                <a:solidFill>
                  <a:schemeClr val="bg1">
                    <a:lumMod val="65000"/>
                  </a:schemeClr>
                </a:solidFill>
                <a:cs typeface="Aharoni" panose="02010803020104030203" pitchFamily="2" charset="-79"/>
              </a:rPr>
              <a:t>biological</a:t>
            </a:r>
            <a:r>
              <a:rPr lang="de-DE" sz="2000" dirty="0" smtClean="0">
                <a:solidFill>
                  <a:schemeClr val="bg1">
                    <a:lumMod val="6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de-DE" sz="2000" dirty="0" err="1" smtClean="0">
                <a:solidFill>
                  <a:schemeClr val="bg1">
                    <a:lumMod val="65000"/>
                  </a:schemeClr>
                </a:solidFill>
                <a:cs typeface="Aharoni" panose="02010803020104030203" pitchFamily="2" charset="-79"/>
              </a:rPr>
              <a:t>networks</a:t>
            </a:r>
            <a:r>
              <a:rPr lang="de-DE" sz="2000" dirty="0" smtClean="0">
                <a:solidFill>
                  <a:schemeClr val="bg1">
                    <a:lumMod val="65000"/>
                  </a:schemeClr>
                </a:solidFill>
                <a:cs typeface="Aharoni" panose="02010803020104030203" pitchFamily="2" charset="-79"/>
              </a:rPr>
              <a:t> (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University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of Notre Dame, Indiana</a:t>
            </a:r>
            <a:r>
              <a:rPr lang="de-DE" sz="2000" dirty="0" smtClean="0">
                <a:solidFill>
                  <a:schemeClr val="bg1">
                    <a:lumMod val="65000"/>
                  </a:schemeClr>
                </a:solidFill>
                <a:cs typeface="Aharoni" panose="02010803020104030203" pitchFamily="2" charset="-79"/>
              </a:rPr>
              <a:t>)</a:t>
            </a:r>
            <a:endParaRPr lang="en-GB" sz="2000" dirty="0">
              <a:solidFill>
                <a:schemeClr val="bg1">
                  <a:lumMod val="65000"/>
                </a:schemeClr>
              </a:solidFill>
              <a:cs typeface="Aharoni" panose="02010803020104030203" pitchFamily="2" charset="-79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90BC5-7D17-423B-9B70-5EA8F88B80B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03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90BC5-7D17-423B-9B70-5EA8F88B80B7}" type="slidenum">
              <a:rPr lang="en-US" smtClean="0"/>
              <a:t>3</a:t>
            </a:fld>
            <a:endParaRPr lang="en-US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685800" y="16288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 err="1" smtClean="0"/>
              <a:t>Structures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Networks</a:t>
            </a:r>
            <a:endParaRPr lang="en-US" b="1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539552" y="3068960"/>
            <a:ext cx="8229600" cy="4853136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800" dirty="0" smtClean="0"/>
              <a:t>Graph Theory</a:t>
            </a:r>
          </a:p>
          <a:p>
            <a:pPr marL="514350" indent="-514350">
              <a:buAutoNum type="arabicPeriod" startAt="2"/>
            </a:pPr>
            <a:r>
              <a:rPr lang="en-US" sz="2800" dirty="0" smtClean="0"/>
              <a:t>D. Watts and S. </a:t>
            </a:r>
            <a:r>
              <a:rPr lang="en-US" sz="2800" dirty="0" err="1" smtClean="0"/>
              <a:t>Strogatz</a:t>
            </a:r>
            <a:r>
              <a:rPr lang="en-US" sz="2800" dirty="0" smtClean="0"/>
              <a:t>: ‘small world’ networks</a:t>
            </a:r>
          </a:p>
          <a:p>
            <a:pPr marL="514350" indent="-514350">
              <a:buAutoNum type="arabicPeriod" startAt="2"/>
            </a:pPr>
            <a:r>
              <a:rPr lang="de-DE" sz="2800" dirty="0" smtClean="0"/>
              <a:t>A. </a:t>
            </a:r>
            <a:r>
              <a:rPr lang="de-DE" sz="2800" dirty="0" err="1" smtClean="0"/>
              <a:t>Barabási</a:t>
            </a:r>
            <a:r>
              <a:rPr lang="de-DE" sz="2800" dirty="0" smtClean="0"/>
              <a:t> </a:t>
            </a:r>
            <a:r>
              <a:rPr lang="de-DE" sz="2800" dirty="0" err="1" smtClean="0"/>
              <a:t>and</a:t>
            </a:r>
            <a:r>
              <a:rPr lang="de-DE" sz="2800" dirty="0" smtClean="0"/>
              <a:t> R. Albert: </a:t>
            </a:r>
            <a:r>
              <a:rPr lang="de-DE" sz="2800" dirty="0" err="1" smtClean="0"/>
              <a:t>Scaling</a:t>
            </a:r>
            <a:r>
              <a:rPr lang="de-DE" sz="2800" dirty="0" smtClean="0"/>
              <a:t> in </a:t>
            </a:r>
            <a:r>
              <a:rPr lang="de-DE" sz="2800" dirty="0" err="1" smtClean="0"/>
              <a:t>random</a:t>
            </a:r>
            <a:r>
              <a:rPr lang="de-DE" sz="2800" dirty="0" smtClean="0"/>
              <a:t> </a:t>
            </a:r>
            <a:r>
              <a:rPr lang="de-DE" sz="2800" dirty="0" err="1" smtClean="0"/>
              <a:t>networks</a:t>
            </a:r>
            <a:endParaRPr lang="en-US" sz="2800" dirty="0" smtClean="0"/>
          </a:p>
          <a:p>
            <a:pPr marL="514350" indent="-514350">
              <a:buAutoNum type="arabicPeriod"/>
            </a:pPr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60648"/>
            <a:ext cx="2376264" cy="1871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" t="20303" r="79844" b="47311"/>
          <a:stretch/>
        </p:blipFill>
        <p:spPr bwMode="auto">
          <a:xfrm>
            <a:off x="598328" y="371749"/>
            <a:ext cx="1819951" cy="170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25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8" name="Picture 4" descr="http://www.worldpropertyjournal.com/news-assets/Population-Trends-wpc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806" y="3023844"/>
            <a:ext cx="6179921" cy="314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de Soci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76081"/>
            <a:ext cx="3076575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1326835" y="1484784"/>
            <a:ext cx="843528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600" b="1" dirty="0" smtClean="0"/>
              <a:t>Small </a:t>
            </a:r>
            <a:r>
              <a:rPr lang="de-DE" sz="2600" b="1" dirty="0" err="1" smtClean="0"/>
              <a:t>world</a:t>
            </a:r>
            <a:r>
              <a:rPr lang="de-DE" sz="2600" b="1" dirty="0" smtClean="0"/>
              <a:t> </a:t>
            </a:r>
            <a:r>
              <a:rPr lang="de-DE" sz="2600" b="1" dirty="0" err="1" smtClean="0"/>
              <a:t>experiment</a:t>
            </a:r>
            <a:endParaRPr lang="de-DE" sz="2600" b="1" dirty="0"/>
          </a:p>
          <a:p>
            <a:pPr marL="0" indent="0">
              <a:buNone/>
            </a:pPr>
            <a:endParaRPr lang="de-DE" sz="2600" dirty="0" smtClean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90BC5-7D17-423B-9B70-5EA8F88B80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7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67544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smtClean="0"/>
              <a:t>Graph Theory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Inhaltsplatzhalt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694256539"/>
                  </p:ext>
                </p:extLst>
              </p:nvPr>
            </p:nvGraphicFramePr>
            <p:xfrm>
              <a:off x="457200" y="1628800"/>
              <a:ext cx="8229600" cy="1554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14800"/>
                    <a:gridCol w="41148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General</a:t>
                          </a:r>
                          <a:r>
                            <a:rPr lang="de-DE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de-DE" baseline="0" dirty="0" err="1" smtClean="0">
                              <a:solidFill>
                                <a:schemeClr val="tx1"/>
                              </a:solidFill>
                            </a:rPr>
                            <a:t>graph</a:t>
                          </a:r>
                          <a:endParaRPr lang="de-DE" baseline="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de-DE" baseline="0" dirty="0" smtClean="0">
                              <a:solidFill>
                                <a:schemeClr val="tx1"/>
                              </a:solidFill>
                            </a:rPr>
                            <a:t>(N </a:t>
                          </a:r>
                          <a:r>
                            <a:rPr lang="de-DE" baseline="0" dirty="0" err="1" smtClean="0">
                              <a:solidFill>
                                <a:schemeClr val="tx1"/>
                              </a:solidFill>
                            </a:rPr>
                            <a:t>vertices</a:t>
                          </a:r>
                          <a:r>
                            <a:rPr lang="de-DE" baseline="0" dirty="0" smtClean="0">
                              <a:solidFill>
                                <a:schemeClr val="tx1"/>
                              </a:solidFill>
                            </a:rPr>
                            <a:t>, k </a:t>
                          </a:r>
                          <a:r>
                            <a:rPr lang="de-DE" baseline="0" dirty="0" err="1" smtClean="0">
                              <a:solidFill>
                                <a:schemeClr val="tx1"/>
                              </a:solidFill>
                            </a:rPr>
                            <a:t>edges</a:t>
                          </a:r>
                          <a:r>
                            <a:rPr lang="de-DE" baseline="0" dirty="0" smtClean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Random </a:t>
                          </a:r>
                          <a:r>
                            <a:rPr lang="de-DE" dirty="0" err="1" smtClean="0">
                              <a:solidFill>
                                <a:schemeClr val="tx1"/>
                              </a:solidFill>
                            </a:rPr>
                            <a:t>graph</a:t>
                          </a:r>
                          <a:endParaRPr lang="de-DE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(N, k, p)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de-DE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de-DE" dirty="0" err="1" smtClean="0">
                              <a:solidFill>
                                <a:schemeClr val="tx1"/>
                              </a:solidFill>
                            </a:rPr>
                            <a:t>Degree</a:t>
                          </a:r>
                          <a:r>
                            <a:rPr lang="de-DE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de-DE" baseline="0" dirty="0" err="1" smtClean="0">
                              <a:solidFill>
                                <a:schemeClr val="tx1"/>
                              </a:solidFill>
                            </a:rPr>
                            <a:t>k</a:t>
                          </a:r>
                          <a:r>
                            <a:rPr lang="de-DE" baseline="-25000" dirty="0" err="1" smtClean="0">
                              <a:solidFill>
                                <a:schemeClr val="tx1"/>
                              </a:solidFill>
                            </a:rPr>
                            <a:t>i</a:t>
                          </a:r>
                          <a:endParaRPr lang="de-DE" baseline="-2500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Average </a:t>
                          </a:r>
                          <a:r>
                            <a:rPr lang="de-DE" dirty="0" err="1" smtClean="0">
                              <a:solidFill>
                                <a:schemeClr val="tx1"/>
                              </a:solidFill>
                            </a:rPr>
                            <a:t>degree</a:t>
                          </a:r>
                          <a:r>
                            <a:rPr lang="de-DE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de-DE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de-DE" baseline="0" dirty="0" smtClean="0">
                                      <a:solidFill>
                                        <a:schemeClr val="tx1"/>
                                      </a:solidFill>
                                    </a:rPr>
                                    <m:t>k</m:t>
                                  </m:r>
                                </m:e>
                              </m:d>
                            </m:oMath>
                          </a14:m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 i="0" dirty="0" smtClean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  <a:p>
                          <a:pPr algn="l"/>
                          <a:endParaRPr lang="de-DE" i="1" dirty="0" smtClean="0">
                            <a:solidFill>
                              <a:schemeClr val="tx1"/>
                            </a:solidFill>
                            <a:latin typeface="Cambria Math"/>
                          </a:endParaRPr>
                        </a:p>
                        <a:p>
                          <a:pPr algn="l"/>
                          <a14:m>
                            <m:oMath xmlns:m="http://schemas.openxmlformats.org/officeDocument/2006/math"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de-DE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de-DE" baseline="0" dirty="0" smtClean="0">
                                      <a:solidFill>
                                        <a:schemeClr val="tx1"/>
                                      </a:solidFill>
                                    </a:rPr>
                                    <m:t>k</m:t>
                                  </m:r>
                                </m:e>
                              </m:d>
                            </m:oMath>
                          </a14:m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 = p(n-1)</a:t>
                          </a:r>
                          <a:endParaRPr lang="de-DE" baseline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Inhaltsplatzhalt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694256539"/>
                  </p:ext>
                </p:extLst>
              </p:nvPr>
            </p:nvGraphicFramePr>
            <p:xfrm>
              <a:off x="457200" y="1628800"/>
              <a:ext cx="8229600" cy="1554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14800"/>
                    <a:gridCol w="4114800"/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General</a:t>
                          </a:r>
                          <a:r>
                            <a:rPr lang="de-DE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de-DE" baseline="0" dirty="0" err="1" smtClean="0">
                              <a:solidFill>
                                <a:schemeClr val="tx1"/>
                              </a:solidFill>
                            </a:rPr>
                            <a:t>graph</a:t>
                          </a:r>
                          <a:endParaRPr lang="de-DE" baseline="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de-DE" baseline="0" dirty="0" smtClean="0">
                              <a:solidFill>
                                <a:schemeClr val="tx1"/>
                              </a:solidFill>
                            </a:rPr>
                            <a:t>(N </a:t>
                          </a:r>
                          <a:r>
                            <a:rPr lang="de-DE" baseline="0" dirty="0" err="1" smtClean="0">
                              <a:solidFill>
                                <a:schemeClr val="tx1"/>
                              </a:solidFill>
                            </a:rPr>
                            <a:t>vertices</a:t>
                          </a:r>
                          <a:r>
                            <a:rPr lang="de-DE" baseline="0" dirty="0" smtClean="0">
                              <a:solidFill>
                                <a:schemeClr val="tx1"/>
                              </a:solidFill>
                            </a:rPr>
                            <a:t>, k </a:t>
                          </a:r>
                          <a:r>
                            <a:rPr lang="de-DE" baseline="0" dirty="0" err="1" smtClean="0">
                              <a:solidFill>
                                <a:schemeClr val="tx1"/>
                              </a:solidFill>
                            </a:rPr>
                            <a:t>edges</a:t>
                          </a:r>
                          <a:r>
                            <a:rPr lang="de-DE" baseline="0" dirty="0" smtClean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Random </a:t>
                          </a:r>
                          <a:r>
                            <a:rPr lang="de-DE" dirty="0" err="1" smtClean="0">
                              <a:solidFill>
                                <a:schemeClr val="tx1"/>
                              </a:solidFill>
                            </a:rPr>
                            <a:t>graph</a:t>
                          </a:r>
                          <a:endParaRPr lang="de-DE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(N, k, p)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t="-73333" r="-100000" b="-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100000" t="-73333" b="-10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2" t="11881" r="62797" b="37213"/>
          <a:stretch/>
        </p:blipFill>
        <p:spPr bwMode="auto">
          <a:xfrm>
            <a:off x="1259632" y="4077071"/>
            <a:ext cx="2952328" cy="22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5220072" y="4877727"/>
            <a:ext cx="301399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b="1" dirty="0" err="1" smtClean="0"/>
              <a:t>Gauss</a:t>
            </a:r>
            <a:r>
              <a:rPr lang="de-DE" b="1" dirty="0" smtClean="0"/>
              <a:t> </a:t>
            </a:r>
            <a:r>
              <a:rPr lang="de-DE" b="1" dirty="0" err="1" smtClean="0"/>
              <a:t>sum</a:t>
            </a:r>
            <a:endParaRPr lang="de-DE" b="1" dirty="0" smtClean="0"/>
          </a:p>
          <a:p>
            <a:pPr algn="ctr"/>
            <a:endParaRPr lang="de-DE" b="1" dirty="0" smtClean="0"/>
          </a:p>
          <a:p>
            <a:pPr algn="ctr"/>
            <a:r>
              <a:rPr lang="de-DE" b="1" dirty="0" smtClean="0"/>
              <a:t>(</a:t>
            </a:r>
            <a:r>
              <a:rPr lang="de-DE" b="1" dirty="0"/>
              <a:t>n-1) + (n-2) + ... </a:t>
            </a:r>
            <a:r>
              <a:rPr lang="de-DE" b="1" dirty="0" smtClean="0"/>
              <a:t> = </a:t>
            </a:r>
            <a:r>
              <a:rPr lang="de-DE" b="1" dirty="0"/>
              <a:t>n(n-1)/</a:t>
            </a:r>
            <a:r>
              <a:rPr lang="de-DE" b="1" dirty="0" smtClean="0"/>
              <a:t>2</a:t>
            </a:r>
            <a:endParaRPr lang="en-US" b="1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90BC5-7D17-423B-9B70-5EA8F88B80B7}" type="slidenum">
              <a:rPr lang="en-US" smtClean="0"/>
              <a:t>5</a:t>
            </a:fld>
            <a:endParaRPr lang="en-US"/>
          </a:p>
        </p:txBody>
      </p:sp>
      <p:sp>
        <p:nvSpPr>
          <p:cNvPr id="7" name="Ellipse 6"/>
          <p:cNvSpPr/>
          <p:nvPr/>
        </p:nvSpPr>
        <p:spPr>
          <a:xfrm>
            <a:off x="3563888" y="5749057"/>
            <a:ext cx="221097" cy="216024"/>
          </a:xfrm>
          <a:prstGeom prst="ellipse">
            <a:avLst/>
          </a:prstGeom>
          <a:solidFill>
            <a:schemeClr val="accent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lipse 7"/>
          <p:cNvSpPr/>
          <p:nvPr/>
        </p:nvSpPr>
        <p:spPr>
          <a:xfrm>
            <a:off x="2843808" y="4877727"/>
            <a:ext cx="221097" cy="216024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08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 smtClean="0"/>
              <a:t>Graph </a:t>
            </a:r>
            <a:r>
              <a:rPr lang="de-DE" sz="3600" dirty="0" err="1" smtClean="0"/>
              <a:t>Theory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Inhaltsplatzhalt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590409868"/>
                  </p:ext>
                </p:extLst>
              </p:nvPr>
            </p:nvGraphicFramePr>
            <p:xfrm>
              <a:off x="457200" y="1628800"/>
              <a:ext cx="8291264" cy="249826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45632"/>
                    <a:gridCol w="4145632"/>
                  </a:tblGrid>
                  <a:tr h="707540"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General</a:t>
                          </a:r>
                          <a:r>
                            <a:rPr lang="de-DE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de-DE" baseline="0" dirty="0" err="1" smtClean="0">
                              <a:solidFill>
                                <a:schemeClr val="tx1"/>
                              </a:solidFill>
                            </a:rPr>
                            <a:t>graph</a:t>
                          </a:r>
                          <a:endParaRPr lang="de-DE" baseline="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de-DE" b="0" baseline="0" dirty="0" smtClean="0">
                              <a:solidFill>
                                <a:schemeClr val="tx1"/>
                              </a:solidFill>
                            </a:rPr>
                            <a:t>(N </a:t>
                          </a:r>
                          <a:r>
                            <a:rPr lang="de-DE" b="0" baseline="0" dirty="0" err="1" smtClean="0">
                              <a:solidFill>
                                <a:schemeClr val="tx1"/>
                              </a:solidFill>
                            </a:rPr>
                            <a:t>vertices</a:t>
                          </a:r>
                          <a:r>
                            <a:rPr lang="de-DE" b="0" baseline="0" dirty="0" smtClean="0">
                              <a:solidFill>
                                <a:schemeClr val="tx1"/>
                              </a:solidFill>
                            </a:rPr>
                            <a:t>, k </a:t>
                          </a:r>
                          <a:r>
                            <a:rPr lang="de-DE" b="0" baseline="0" dirty="0" err="1" smtClean="0">
                              <a:solidFill>
                                <a:schemeClr val="tx1"/>
                              </a:solidFill>
                            </a:rPr>
                            <a:t>edges</a:t>
                          </a:r>
                          <a:r>
                            <a:rPr lang="de-DE" b="0" baseline="0" dirty="0" smtClean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Random </a:t>
                          </a:r>
                          <a:r>
                            <a:rPr lang="de-DE" dirty="0" err="1" smtClean="0">
                              <a:solidFill>
                                <a:schemeClr val="tx1"/>
                              </a:solidFill>
                            </a:rPr>
                            <a:t>graph</a:t>
                          </a:r>
                          <a:endParaRPr lang="de-DE" b="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de-DE" b="0" dirty="0" smtClean="0">
                              <a:solidFill>
                                <a:schemeClr val="tx1"/>
                              </a:solidFill>
                            </a:rPr>
                            <a:t>(N, k, p)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660612"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Degree</a:t>
                          </a:r>
                          <a:r>
                            <a:rPr lang="de-DE" baseline="0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 </a:t>
                          </a:r>
                          <a:r>
                            <a:rPr lang="de-DE" baseline="0" dirty="0" err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k</a:t>
                          </a:r>
                          <a:r>
                            <a:rPr lang="de-DE" baseline="-25000" dirty="0" err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i</a:t>
                          </a:r>
                          <a:endParaRPr lang="de-DE" baseline="-25000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Average </a:t>
                          </a:r>
                          <a:r>
                            <a:rPr lang="de-DE" dirty="0" err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degree</a:t>
                          </a:r>
                          <a:r>
                            <a:rPr lang="de-DE" baseline="0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de-DE" i="1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de-DE" baseline="0" dirty="0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</a:rPr>
                                    <m:t>k</m:t>
                                  </m:r>
                                </m:e>
                              </m:d>
                            </m:oMath>
                          </a14:m>
                          <a:r>
                            <a:rPr lang="en-US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 i="0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+mn-lt"/>
                          </a:endParaRPr>
                        </a:p>
                        <a:p>
                          <a:pPr algn="l"/>
                          <a14:m>
                            <m:oMath xmlns:m="http://schemas.openxmlformats.org/officeDocument/2006/math"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de-DE" i="1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de-DE" baseline="0" dirty="0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</a:rPr>
                                    <m:t>k</m:t>
                                  </m:r>
                                </m:e>
                              </m:d>
                            </m:oMath>
                          </a14:m>
                          <a:r>
                            <a:rPr lang="de-DE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 = p(n-1)</a:t>
                          </a:r>
                          <a:endParaRPr lang="de-DE" baseline="0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945984">
                    <a:tc>
                      <a:txBody>
                        <a:bodyPr/>
                        <a:lstStyle/>
                        <a:p>
                          <a:r>
                            <a:rPr lang="de-DE" b="1" dirty="0" err="1" smtClean="0">
                              <a:solidFill>
                                <a:schemeClr val="tx1"/>
                              </a:solidFill>
                            </a:rPr>
                            <a:t>Degree</a:t>
                          </a:r>
                          <a:r>
                            <a:rPr lang="de-DE" b="1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de-DE" b="1" dirty="0" err="1" smtClean="0">
                              <a:solidFill>
                                <a:schemeClr val="tx1"/>
                              </a:solidFill>
                            </a:rPr>
                            <a:t>distribution</a:t>
                          </a:r>
                          <a:r>
                            <a:rPr lang="de-DE" b="1" dirty="0" smtClean="0">
                              <a:solidFill>
                                <a:schemeClr val="tx1"/>
                              </a:solidFill>
                            </a:rPr>
                            <a:t> P(k)</a:t>
                          </a:r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1" dirty="0" err="1" smtClean="0">
                              <a:solidFill>
                                <a:schemeClr val="tx1"/>
                              </a:solidFill>
                            </a:rPr>
                            <a:t>Binomial</a:t>
                          </a:r>
                          <a:endParaRPr lang="de-DE" b="1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de-DE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P(k)</a:t>
                          </a:r>
                          <a14:m>
                            <m:oMath xmlns:m="http://schemas.openxmlformats.org/officeDocument/2006/math">
                              <m:r>
                                <a:rPr lang="pt-BR" sz="1800" kern="1200" baseline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lang="pt-BR" sz="1800" i="1" kern="1200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pt-BR" sz="1800" i="1" kern="1200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noBar"/>
                                      <m:ctrlPr>
                                        <a:rPr lang="pt-BR" sz="1800" i="1" kern="1200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nor/>
                                        </m:rPr>
                                        <a:rPr lang="de-DE" sz="1800" b="0" i="0" kern="1200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(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de-DE" dirty="0" smtClean="0">
                                          <a:solidFill>
                                            <a:schemeClr val="tx1"/>
                                          </a:solidFill>
                                        </a:rPr>
                                        <m:t>n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de-DE" b="0" i="0" dirty="0" smtClean="0">
                                          <a:solidFill>
                                            <a:schemeClr val="tx1"/>
                                          </a:solidFill>
                                        </a:rPr>
                                        <m:t>−1)</m:t>
                                      </m:r>
                                    </m:num>
                                    <m:den>
                                      <m:r>
                                        <m:rPr>
                                          <m:nor/>
                                        </m:rPr>
                                        <a:rPr lang="de-DE" baseline="0" dirty="0" smtClean="0">
                                          <a:solidFill>
                                            <a:schemeClr val="tx1"/>
                                          </a:solidFill>
                                        </a:rPr>
                                        <m:t>k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r>
                            <a:rPr lang="de-DE" sz="18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p</a:t>
                          </a:r>
                          <a:r>
                            <a:rPr lang="de-DE" sz="1800" kern="1200" baseline="300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k </a:t>
                          </a:r>
                          <a:r>
                            <a:rPr lang="de-DE" sz="18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(1-p)</a:t>
                          </a:r>
                          <a:r>
                            <a:rPr lang="de-DE" sz="1800" kern="1200" baseline="300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(</a:t>
                          </a:r>
                          <a:r>
                            <a:rPr lang="de-DE" sz="2000" kern="1200" baseline="300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n-1)-k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Inhaltsplatzhalt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841548683"/>
                  </p:ext>
                </p:extLst>
              </p:nvPr>
            </p:nvGraphicFramePr>
            <p:xfrm>
              <a:off x="457200" y="1628800"/>
              <a:ext cx="8291264" cy="249826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45632"/>
                    <a:gridCol w="4145632"/>
                  </a:tblGrid>
                  <a:tr h="707540"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General</a:t>
                          </a:r>
                          <a:r>
                            <a:rPr lang="de-DE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de-DE" baseline="0" dirty="0" err="1" smtClean="0">
                              <a:solidFill>
                                <a:schemeClr val="tx1"/>
                              </a:solidFill>
                            </a:rPr>
                            <a:t>graph</a:t>
                          </a:r>
                          <a:endParaRPr lang="de-DE" baseline="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de-DE" b="0" baseline="0" dirty="0" smtClean="0">
                              <a:solidFill>
                                <a:schemeClr val="tx1"/>
                              </a:solidFill>
                            </a:rPr>
                            <a:t>(N </a:t>
                          </a:r>
                          <a:r>
                            <a:rPr lang="de-DE" b="0" baseline="0" dirty="0" err="1" smtClean="0">
                              <a:solidFill>
                                <a:schemeClr val="tx1"/>
                              </a:solidFill>
                            </a:rPr>
                            <a:t>vertices</a:t>
                          </a:r>
                          <a:r>
                            <a:rPr lang="de-DE" b="0" baseline="0" dirty="0" smtClean="0">
                              <a:solidFill>
                                <a:schemeClr val="tx1"/>
                              </a:solidFill>
                            </a:rPr>
                            <a:t>, k </a:t>
                          </a:r>
                          <a:r>
                            <a:rPr lang="de-DE" b="0" baseline="0" dirty="0" err="1" smtClean="0">
                              <a:solidFill>
                                <a:schemeClr val="tx1"/>
                              </a:solidFill>
                            </a:rPr>
                            <a:t>edges</a:t>
                          </a:r>
                          <a:r>
                            <a:rPr lang="de-DE" b="0" baseline="0" dirty="0" smtClean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Random </a:t>
                          </a:r>
                          <a:r>
                            <a:rPr lang="de-DE" dirty="0" err="1" smtClean="0">
                              <a:solidFill>
                                <a:schemeClr val="tx1"/>
                              </a:solidFill>
                            </a:rPr>
                            <a:t>graph</a:t>
                          </a:r>
                          <a:endParaRPr lang="de-DE" b="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de-DE" b="0" dirty="0" smtClean="0">
                              <a:solidFill>
                                <a:schemeClr val="tx1"/>
                              </a:solidFill>
                            </a:rPr>
                            <a:t>(N, k, p)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6606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t="-111009" r="-100147" b="-1706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100000" t="-111009" r="-147" b="-170642"/>
                          </a:stretch>
                        </a:blipFill>
                      </a:tcPr>
                    </a:tc>
                  </a:tr>
                  <a:tr h="1130110">
                    <a:tc>
                      <a:txBody>
                        <a:bodyPr/>
                        <a:lstStyle/>
                        <a:p>
                          <a:r>
                            <a:rPr lang="de-DE" b="1" dirty="0" err="1" smtClean="0">
                              <a:solidFill>
                                <a:schemeClr val="tx1"/>
                              </a:solidFill>
                            </a:rPr>
                            <a:t>Degree</a:t>
                          </a:r>
                          <a:r>
                            <a:rPr lang="de-DE" b="1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de-DE" b="1" dirty="0" err="1" smtClean="0">
                              <a:solidFill>
                                <a:schemeClr val="tx1"/>
                              </a:solidFill>
                            </a:rPr>
                            <a:t>distribution</a:t>
                          </a:r>
                          <a:r>
                            <a:rPr lang="de-DE" b="1" dirty="0" smtClean="0">
                              <a:solidFill>
                                <a:schemeClr val="tx1"/>
                              </a:solidFill>
                            </a:rPr>
                            <a:t> P(k)</a:t>
                          </a:r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100000" t="-124324" r="-147" b="-54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2411760" y="4678104"/>
                <a:ext cx="4392488" cy="147732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de-DE" b="1" dirty="0" err="1"/>
                  <a:t>Poisson</a:t>
                </a:r>
                <a:r>
                  <a:rPr lang="de-DE" b="1" dirty="0"/>
                  <a:t> </a:t>
                </a:r>
                <a:r>
                  <a:rPr lang="de-DE" b="1" dirty="0" err="1"/>
                  <a:t>approximation</a:t>
                </a:r>
                <a:r>
                  <a:rPr lang="de-DE" b="1" dirty="0"/>
                  <a:t> </a:t>
                </a:r>
                <a:r>
                  <a:rPr lang="de-DE" dirty="0"/>
                  <a:t>(large N, k </a:t>
                </a:r>
                <a:r>
                  <a:rPr lang="de-DE" dirty="0" err="1"/>
                  <a:t>fixed</a:t>
                </a:r>
                <a:r>
                  <a:rPr lang="de-DE" dirty="0"/>
                  <a:t>)</a:t>
                </a:r>
              </a:p>
              <a:p>
                <a:pPr algn="ctr"/>
                <a:endParaRPr lang="de-DE" dirty="0"/>
              </a:p>
              <a:p>
                <a:pPr algn="ctr"/>
                <a:r>
                  <a:rPr lang="de-DE" dirty="0"/>
                  <a:t>P(k)</a:t>
                </a:r>
                <a14:m>
                  <m:oMath xmlns:m="http://schemas.openxmlformats.org/officeDocument/2006/math">
                    <m:r>
                      <a:rPr lang="pt-BR">
                        <a:latin typeface="Cambria Math"/>
                      </a:rPr>
                      <m:t> </m:t>
                    </m:r>
                    <m:r>
                      <a:rPr lang="pt-BR" i="1" dirty="0">
                        <a:latin typeface="Cambria Math"/>
                      </a:rPr>
                      <m:t>=</m:t>
                    </m:r>
                    <m:r>
                      <a:rPr lang="de-DE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z</a:t>
                </a:r>
                <a:r>
                  <a:rPr lang="en-US" baseline="30000" dirty="0" smtClean="0"/>
                  <a:t>k</a:t>
                </a:r>
                <a:r>
                  <a:rPr lang="en-US" dirty="0" smtClean="0"/>
                  <a:t>e</a:t>
                </a:r>
                <a:r>
                  <a:rPr lang="en-US" baseline="30000" dirty="0" smtClean="0"/>
                  <a:t>-z</a:t>
                </a:r>
                <a:r>
                  <a:rPr lang="en-US" dirty="0" smtClean="0"/>
                  <a:t>/k</a:t>
                </a:r>
                <a:r>
                  <a:rPr lang="en-US" dirty="0"/>
                  <a:t>! </a:t>
                </a:r>
              </a:p>
              <a:p>
                <a:pPr algn="ctr"/>
                <a:endParaRPr lang="en-US" dirty="0"/>
              </a:p>
              <a:p>
                <a:pPr algn="ctr"/>
                <a:r>
                  <a:rPr lang="de-DE" dirty="0"/>
                  <a:t>z =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de-DE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de-DE" dirty="0">
                            <a:latin typeface="Cambria Math"/>
                          </a:rPr>
                          <m:t>k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4678104"/>
                <a:ext cx="4392488" cy="1477328"/>
              </a:xfrm>
              <a:prstGeom prst="rect">
                <a:avLst/>
              </a:prstGeom>
              <a:blipFill rotWithShape="1">
                <a:blip r:embed="rId3"/>
                <a:stretch>
                  <a:fillRect t="-1215" b="-4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90BC5-7D17-423B-9B70-5EA8F88B80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21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 smtClean="0"/>
              <a:t>Graph </a:t>
            </a:r>
            <a:r>
              <a:rPr lang="de-DE" sz="3600" dirty="0" err="1" smtClean="0"/>
              <a:t>Theory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Inhaltsplatzhalt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692875922"/>
                  </p:ext>
                </p:extLst>
              </p:nvPr>
            </p:nvGraphicFramePr>
            <p:xfrm>
              <a:off x="457200" y="1628800"/>
              <a:ext cx="8229600" cy="22324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14800"/>
                    <a:gridCol w="41148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General</a:t>
                          </a:r>
                          <a:r>
                            <a:rPr lang="de-DE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de-DE" baseline="0" dirty="0" err="1" smtClean="0">
                              <a:solidFill>
                                <a:schemeClr val="tx1"/>
                              </a:solidFill>
                            </a:rPr>
                            <a:t>graph</a:t>
                          </a:r>
                          <a:endParaRPr lang="de-DE" baseline="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de-DE" b="0" baseline="0" dirty="0" smtClean="0">
                              <a:solidFill>
                                <a:schemeClr val="tx1"/>
                              </a:solidFill>
                            </a:rPr>
                            <a:t>(N </a:t>
                          </a:r>
                          <a:r>
                            <a:rPr lang="de-DE" b="0" baseline="0" dirty="0" err="1" smtClean="0">
                              <a:solidFill>
                                <a:schemeClr val="tx1"/>
                              </a:solidFill>
                            </a:rPr>
                            <a:t>vertices</a:t>
                          </a:r>
                          <a:r>
                            <a:rPr lang="de-DE" b="0" baseline="0" dirty="0" smtClean="0">
                              <a:solidFill>
                                <a:schemeClr val="tx1"/>
                              </a:solidFill>
                            </a:rPr>
                            <a:t>, k </a:t>
                          </a:r>
                          <a:r>
                            <a:rPr lang="de-DE" b="0" baseline="0" dirty="0" err="1" smtClean="0">
                              <a:solidFill>
                                <a:schemeClr val="tx1"/>
                              </a:solidFill>
                            </a:rPr>
                            <a:t>edges</a:t>
                          </a:r>
                          <a:r>
                            <a:rPr lang="de-DE" b="0" baseline="0" dirty="0" smtClean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Random </a:t>
                          </a:r>
                          <a:r>
                            <a:rPr lang="de-DE" dirty="0" err="1" smtClean="0">
                              <a:solidFill>
                                <a:schemeClr val="tx1"/>
                              </a:solidFill>
                            </a:rPr>
                            <a:t>graph</a:t>
                          </a:r>
                          <a:endParaRPr lang="de-DE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de-DE" b="0" dirty="0" smtClean="0">
                              <a:solidFill>
                                <a:schemeClr val="tx1"/>
                              </a:solidFill>
                            </a:rPr>
                            <a:t>(N, k, p)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Degree</a:t>
                          </a:r>
                          <a:r>
                            <a:rPr lang="de-DE" baseline="0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 </a:t>
                          </a:r>
                          <a:r>
                            <a:rPr lang="de-DE" baseline="0" dirty="0" err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k</a:t>
                          </a:r>
                          <a:r>
                            <a:rPr lang="de-DE" baseline="-25000" dirty="0" err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i</a:t>
                          </a:r>
                          <a:endParaRPr lang="de-DE" baseline="-25000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Average </a:t>
                          </a:r>
                          <a:r>
                            <a:rPr lang="de-DE" dirty="0" err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degree</a:t>
                          </a:r>
                          <a:r>
                            <a:rPr lang="de-DE" baseline="0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de-DE" i="1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de-DE" baseline="0" dirty="0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</a:rPr>
                                    <m:t>k</m:t>
                                  </m:r>
                                </m:e>
                              </m:d>
                            </m:oMath>
                          </a14:m>
                          <a:r>
                            <a:rPr lang="en-US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 i="0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+mn-lt"/>
                          </a:endParaRPr>
                        </a:p>
                        <a:p>
                          <a:pPr algn="l"/>
                          <a14:m>
                            <m:oMath xmlns:m="http://schemas.openxmlformats.org/officeDocument/2006/math"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de-DE" i="1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de-DE" baseline="0" dirty="0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</a:rPr>
                                    <m:t>k</m:t>
                                  </m:r>
                                </m:e>
                              </m:d>
                            </m:oMath>
                          </a14:m>
                          <a:r>
                            <a:rPr lang="de-DE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 = p(n-1)</a:t>
                          </a:r>
                          <a:endParaRPr lang="de-DE" baseline="0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err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Degree</a:t>
                          </a:r>
                          <a:r>
                            <a:rPr lang="de-DE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 </a:t>
                          </a:r>
                          <a:r>
                            <a:rPr lang="de-DE" dirty="0" err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distribution</a:t>
                          </a:r>
                          <a:r>
                            <a:rPr lang="de-DE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 P(k)</a:t>
                          </a:r>
                          <a:endParaRPr lang="en-US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P(k)</a:t>
                          </a:r>
                          <a14:m>
                            <m:oMath xmlns:m="http://schemas.openxmlformats.org/officeDocument/2006/math">
                              <m:r>
                                <a:rPr lang="pt-BR" sz="1800" kern="1200" baseline="0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lang="pt-BR" sz="1800" i="1" kern="1200" dirty="0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pt-BR" sz="1800" i="1" kern="1200" dirty="0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noBar"/>
                                      <m:ctrlPr>
                                        <a:rPr lang="pt-BR" sz="1800" i="1" kern="1200" dirty="0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nor/>
                                        </m:rPr>
                                        <a:rPr lang="de-DE" sz="1800" b="0" i="0" kern="1200" dirty="0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(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de-DE" dirty="0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</a:rPr>
                                        <m:t>n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de-DE" b="0" i="0" dirty="0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</a:rPr>
                                        <m:t>−1)</m:t>
                                      </m:r>
                                    </m:num>
                                    <m:den>
                                      <m:r>
                                        <m:rPr>
                                          <m:nor/>
                                        </m:rPr>
                                        <a:rPr lang="de-DE" baseline="0" dirty="0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</a:rPr>
                                        <m:t>k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r>
                            <a:rPr lang="de-DE" sz="1800" kern="1200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p</a:t>
                          </a:r>
                          <a:r>
                            <a:rPr lang="de-DE" sz="1800" kern="1200" baseline="30000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k </a:t>
                          </a:r>
                          <a:r>
                            <a:rPr lang="de-DE" sz="1800" kern="1200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(1-p)</a:t>
                          </a:r>
                          <a:r>
                            <a:rPr lang="de-DE" sz="1800" kern="1200" baseline="30000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(</a:t>
                          </a:r>
                          <a:r>
                            <a:rPr lang="de-DE" sz="2000" kern="1200" baseline="30000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n-1)-k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b="1" dirty="0" smtClean="0">
                              <a:solidFill>
                                <a:schemeClr val="tx1"/>
                              </a:solidFill>
                            </a:rPr>
                            <a:t>Clustering</a:t>
                          </a:r>
                          <a:r>
                            <a:rPr lang="de-DE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de-DE" b="1" baseline="0" dirty="0" err="1" smtClean="0">
                              <a:solidFill>
                                <a:schemeClr val="tx1"/>
                              </a:solidFill>
                            </a:rPr>
                            <a:t>coefficient</a:t>
                          </a:r>
                          <a:r>
                            <a:rPr lang="de-DE" b="1" baseline="0" dirty="0" smtClean="0">
                              <a:solidFill>
                                <a:schemeClr val="tx1"/>
                              </a:solidFill>
                            </a:rPr>
                            <a:t> C</a:t>
                          </a:r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1" dirty="0" smtClean="0">
                              <a:solidFill>
                                <a:schemeClr val="tx1"/>
                              </a:solidFill>
                            </a:rPr>
                            <a:t>C = p</a:t>
                          </a:r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Inhaltsplatzhalt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19668212"/>
                  </p:ext>
                </p:extLst>
              </p:nvPr>
            </p:nvGraphicFramePr>
            <p:xfrm>
              <a:off x="457200" y="1628800"/>
              <a:ext cx="8229600" cy="22324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14800"/>
                    <a:gridCol w="4114800"/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General</a:t>
                          </a:r>
                          <a:r>
                            <a:rPr lang="de-DE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de-DE" baseline="0" dirty="0" err="1" smtClean="0">
                              <a:solidFill>
                                <a:schemeClr val="tx1"/>
                              </a:solidFill>
                            </a:rPr>
                            <a:t>graph</a:t>
                          </a:r>
                          <a:endParaRPr lang="de-DE" baseline="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de-DE" b="0" baseline="0" dirty="0" smtClean="0">
                              <a:solidFill>
                                <a:schemeClr val="tx1"/>
                              </a:solidFill>
                            </a:rPr>
                            <a:t>(N </a:t>
                          </a:r>
                          <a:r>
                            <a:rPr lang="de-DE" b="0" baseline="0" dirty="0" err="1" smtClean="0">
                              <a:solidFill>
                                <a:schemeClr val="tx1"/>
                              </a:solidFill>
                            </a:rPr>
                            <a:t>vertices</a:t>
                          </a:r>
                          <a:r>
                            <a:rPr lang="de-DE" b="0" baseline="0" dirty="0" smtClean="0">
                              <a:solidFill>
                                <a:schemeClr val="tx1"/>
                              </a:solidFill>
                            </a:rPr>
                            <a:t>, k </a:t>
                          </a:r>
                          <a:r>
                            <a:rPr lang="de-DE" b="0" baseline="0" dirty="0" err="1" smtClean="0">
                              <a:solidFill>
                                <a:schemeClr val="tx1"/>
                              </a:solidFill>
                            </a:rPr>
                            <a:t>edges</a:t>
                          </a:r>
                          <a:r>
                            <a:rPr lang="de-DE" b="0" baseline="0" dirty="0" smtClean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Random </a:t>
                          </a:r>
                          <a:r>
                            <a:rPr lang="de-DE" dirty="0" err="1" smtClean="0">
                              <a:solidFill>
                                <a:schemeClr val="tx1"/>
                              </a:solidFill>
                            </a:rPr>
                            <a:t>graph</a:t>
                          </a:r>
                          <a:endParaRPr lang="de-DE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de-DE" b="0" dirty="0" smtClean="0">
                              <a:solidFill>
                                <a:schemeClr val="tx1"/>
                              </a:solidFill>
                            </a:rPr>
                            <a:t>(N, k, p)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t="-104762" r="-100000" b="-16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00000" t="-104762" b="-163810"/>
                          </a:stretch>
                        </a:blipFill>
                      </a:tcPr>
                    </a:tc>
                  </a:tr>
                  <a:tr h="581470">
                    <a:tc>
                      <a:txBody>
                        <a:bodyPr/>
                        <a:lstStyle/>
                        <a:p>
                          <a:r>
                            <a:rPr lang="de-DE" dirty="0" err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Degree</a:t>
                          </a:r>
                          <a:r>
                            <a:rPr lang="de-DE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 </a:t>
                          </a:r>
                          <a:r>
                            <a:rPr lang="de-DE" dirty="0" err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distribution</a:t>
                          </a:r>
                          <a:r>
                            <a:rPr lang="de-DE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 P(k)</a:t>
                          </a:r>
                          <a:endParaRPr lang="en-US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00000" t="-226316" b="-8105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b="1" dirty="0" smtClean="0">
                              <a:solidFill>
                                <a:schemeClr val="tx1"/>
                              </a:solidFill>
                            </a:rPr>
                            <a:t>Clustering</a:t>
                          </a:r>
                          <a:r>
                            <a:rPr lang="de-DE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de-DE" b="1" baseline="0" dirty="0" err="1" smtClean="0">
                              <a:solidFill>
                                <a:schemeClr val="tx1"/>
                              </a:solidFill>
                            </a:rPr>
                            <a:t>coefficient</a:t>
                          </a:r>
                          <a:r>
                            <a:rPr lang="de-DE" b="1" baseline="0" dirty="0" smtClean="0">
                              <a:solidFill>
                                <a:schemeClr val="tx1"/>
                              </a:solidFill>
                            </a:rPr>
                            <a:t> C</a:t>
                          </a:r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1" dirty="0" smtClean="0">
                              <a:solidFill>
                                <a:schemeClr val="tx1"/>
                              </a:solidFill>
                            </a:rPr>
                            <a:t>C = p</a:t>
                          </a:r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" t="20303" r="79844" b="47311"/>
          <a:stretch/>
        </p:blipFill>
        <p:spPr bwMode="auto">
          <a:xfrm>
            <a:off x="3131840" y="4365104"/>
            <a:ext cx="2524836" cy="236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90BC5-7D17-423B-9B70-5EA8F88B80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8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 smtClean="0"/>
              <a:t>Graph </a:t>
            </a:r>
            <a:r>
              <a:rPr lang="de-DE" sz="3600" dirty="0" err="1" smtClean="0"/>
              <a:t>Theory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Inhaltsplatzhalt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887371424"/>
                  </p:ext>
                </p:extLst>
              </p:nvPr>
            </p:nvGraphicFramePr>
            <p:xfrm>
              <a:off x="457200" y="1628800"/>
              <a:ext cx="8229600" cy="30554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14800"/>
                    <a:gridCol w="41148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General</a:t>
                          </a:r>
                          <a:r>
                            <a:rPr lang="de-DE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de-DE" baseline="0" dirty="0" err="1" smtClean="0">
                              <a:solidFill>
                                <a:schemeClr val="tx1"/>
                              </a:solidFill>
                            </a:rPr>
                            <a:t>graph</a:t>
                          </a:r>
                          <a:endParaRPr lang="de-DE" b="0" baseline="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de-DE" b="0" baseline="0" dirty="0" smtClean="0">
                              <a:solidFill>
                                <a:schemeClr val="tx1"/>
                              </a:solidFill>
                            </a:rPr>
                            <a:t>(N </a:t>
                          </a:r>
                          <a:r>
                            <a:rPr lang="de-DE" b="0" baseline="0" dirty="0" err="1" smtClean="0">
                              <a:solidFill>
                                <a:schemeClr val="tx1"/>
                              </a:solidFill>
                            </a:rPr>
                            <a:t>vertices</a:t>
                          </a:r>
                          <a:r>
                            <a:rPr lang="de-DE" b="0" baseline="0" dirty="0" smtClean="0">
                              <a:solidFill>
                                <a:schemeClr val="tx1"/>
                              </a:solidFill>
                            </a:rPr>
                            <a:t>, k </a:t>
                          </a:r>
                          <a:r>
                            <a:rPr lang="de-DE" b="0" baseline="0" dirty="0" err="1" smtClean="0">
                              <a:solidFill>
                                <a:schemeClr val="tx1"/>
                              </a:solidFill>
                            </a:rPr>
                            <a:t>edges</a:t>
                          </a:r>
                          <a:r>
                            <a:rPr lang="de-DE" b="0" baseline="0" dirty="0" smtClean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Random </a:t>
                          </a:r>
                          <a:r>
                            <a:rPr lang="de-DE" dirty="0" err="1" smtClean="0">
                              <a:solidFill>
                                <a:schemeClr val="tx1"/>
                              </a:solidFill>
                            </a:rPr>
                            <a:t>graph</a:t>
                          </a:r>
                          <a:endParaRPr lang="de-DE" b="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de-DE" b="0" dirty="0" smtClean="0">
                              <a:solidFill>
                                <a:schemeClr val="tx1"/>
                              </a:solidFill>
                            </a:rPr>
                            <a:t>(N, k, p)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Degree</a:t>
                          </a:r>
                          <a:r>
                            <a:rPr lang="de-DE" baseline="0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 </a:t>
                          </a:r>
                          <a:r>
                            <a:rPr lang="de-DE" baseline="0" dirty="0" err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k</a:t>
                          </a:r>
                          <a:r>
                            <a:rPr lang="de-DE" baseline="-25000" dirty="0" err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i</a:t>
                          </a:r>
                          <a:endParaRPr lang="de-DE" baseline="-25000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Average </a:t>
                          </a:r>
                          <a:r>
                            <a:rPr lang="de-DE" dirty="0" err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degree</a:t>
                          </a:r>
                          <a:r>
                            <a:rPr lang="de-DE" baseline="0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de-DE" i="1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de-DE" baseline="0" dirty="0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</a:rPr>
                                    <m:t>k</m:t>
                                  </m:r>
                                </m:e>
                              </m:d>
                            </m:oMath>
                          </a14:m>
                          <a:r>
                            <a:rPr lang="en-US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 i="0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+mn-lt"/>
                          </a:endParaRPr>
                        </a:p>
                        <a:p>
                          <a:pPr algn="l"/>
                          <a14:m>
                            <m:oMath xmlns:m="http://schemas.openxmlformats.org/officeDocument/2006/math"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de-DE" i="1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de-DE" baseline="0" dirty="0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</a:rPr>
                                    <m:t>k</m:t>
                                  </m:r>
                                </m:e>
                              </m:d>
                            </m:oMath>
                          </a14:m>
                          <a:r>
                            <a:rPr lang="de-DE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 = p(n-1)</a:t>
                          </a:r>
                          <a:endParaRPr lang="de-DE" baseline="0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err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Degree</a:t>
                          </a:r>
                          <a:r>
                            <a:rPr lang="de-DE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 </a:t>
                          </a:r>
                          <a:r>
                            <a:rPr lang="de-DE" dirty="0" err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distribution</a:t>
                          </a:r>
                          <a:r>
                            <a:rPr lang="de-DE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 P(k)</a:t>
                          </a:r>
                          <a:endParaRPr lang="en-US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P(k)</a:t>
                          </a:r>
                          <a14:m>
                            <m:oMath xmlns:m="http://schemas.openxmlformats.org/officeDocument/2006/math">
                              <m:r>
                                <a:rPr lang="pt-BR" sz="1800" kern="1200" baseline="0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lang="pt-BR" sz="1800" i="1" kern="1200" dirty="0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pt-BR" sz="1800" i="1" kern="1200" dirty="0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noBar"/>
                                      <m:ctrlPr>
                                        <a:rPr lang="pt-BR" sz="1800" i="1" kern="1200" dirty="0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nor/>
                                        </m:rPr>
                                        <a:rPr lang="de-DE" sz="1800" b="0" i="0" kern="1200" dirty="0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(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de-DE" dirty="0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</a:rPr>
                                        <m:t>n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de-DE" b="0" i="0" dirty="0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</a:rPr>
                                        <m:t>−1)</m:t>
                                      </m:r>
                                    </m:num>
                                    <m:den>
                                      <m:r>
                                        <m:rPr>
                                          <m:nor/>
                                        </m:rPr>
                                        <a:rPr lang="de-DE" baseline="0" dirty="0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</a:rPr>
                                        <m:t>k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r>
                            <a:rPr lang="de-DE" sz="1800" kern="1200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p</a:t>
                          </a:r>
                          <a:r>
                            <a:rPr lang="de-DE" sz="1800" kern="1200" baseline="30000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k </a:t>
                          </a:r>
                          <a:r>
                            <a:rPr lang="de-DE" sz="1800" kern="1200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(1-p)</a:t>
                          </a:r>
                          <a:r>
                            <a:rPr lang="de-DE" sz="1800" kern="1200" baseline="30000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(</a:t>
                          </a:r>
                          <a:r>
                            <a:rPr lang="de-DE" sz="2000" kern="1200" baseline="30000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n-1)-k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Clustering</a:t>
                          </a:r>
                          <a:r>
                            <a:rPr lang="de-DE" baseline="0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 C</a:t>
                          </a:r>
                          <a:endParaRPr lang="en-US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C = p</a:t>
                          </a:r>
                          <a:endParaRPr lang="en-US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de-DE" b="1" dirty="0" err="1" smtClean="0">
                              <a:solidFill>
                                <a:schemeClr val="tx1"/>
                              </a:solidFill>
                            </a:rPr>
                            <a:t>Shortest</a:t>
                          </a:r>
                          <a:r>
                            <a:rPr lang="de-DE" b="1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de-DE" b="1" dirty="0" err="1" smtClean="0">
                              <a:solidFill>
                                <a:schemeClr val="tx1"/>
                              </a:solidFill>
                            </a:rPr>
                            <a:t>path</a:t>
                          </a:r>
                          <a:r>
                            <a:rPr lang="de-DE" b="1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de-DE" b="1" dirty="0" err="1" smtClean="0">
                              <a:solidFill>
                                <a:schemeClr val="tx1"/>
                              </a:solidFill>
                            </a:rPr>
                            <a:t>length</a:t>
                          </a:r>
                          <a:r>
                            <a:rPr lang="de-DE" b="1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de-DE" b="1" dirty="0" err="1" smtClean="0">
                              <a:solidFill>
                                <a:schemeClr val="tx1"/>
                              </a:solidFill>
                            </a:rPr>
                            <a:t>L</a:t>
                          </a:r>
                          <a:r>
                            <a:rPr lang="de-DE" b="1" baseline="-25000" dirty="0" err="1" smtClean="0">
                              <a:solidFill>
                                <a:schemeClr val="tx1"/>
                              </a:solidFill>
                            </a:rPr>
                            <a:t>ij</a:t>
                          </a:r>
                          <a:endParaRPr lang="de-DE" b="1" baseline="-2500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just"/>
                          <a:endParaRPr lang="de-DE" b="1" baseline="-2500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just"/>
                          <a:r>
                            <a:rPr lang="de-DE" b="1" baseline="0" dirty="0" smtClean="0">
                              <a:solidFill>
                                <a:schemeClr val="tx1"/>
                              </a:solidFill>
                            </a:rPr>
                            <a:t>Average </a:t>
                          </a:r>
                          <a:r>
                            <a:rPr lang="de-DE" b="1" baseline="0" dirty="0" err="1" smtClean="0">
                              <a:solidFill>
                                <a:schemeClr val="tx1"/>
                              </a:solidFill>
                            </a:rPr>
                            <a:t>path</a:t>
                          </a:r>
                          <a:r>
                            <a:rPr lang="de-DE" b="1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de-DE" b="1" baseline="0" dirty="0" err="1" smtClean="0">
                              <a:solidFill>
                                <a:schemeClr val="tx1"/>
                              </a:solidFill>
                            </a:rPr>
                            <a:t>length</a:t>
                          </a:r>
                          <a:r>
                            <a:rPr lang="de-DE" b="1" baseline="0" dirty="0" smtClean="0">
                              <a:solidFill>
                                <a:schemeClr val="tx1"/>
                              </a:solidFill>
                            </a:rPr>
                            <a:t> L</a:t>
                          </a:r>
                          <a:endParaRPr lang="en-US" b="1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L ∝</a:t>
                          </a:r>
                          <a:r>
                            <a:rPr lang="de-DE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de-DE" sz="1800" baseline="0" dirty="0" err="1" smtClean="0">
                              <a:solidFill>
                                <a:schemeClr val="tx1"/>
                              </a:solidFill>
                            </a:rPr>
                            <a:t>ln</a:t>
                          </a:r>
                          <a:r>
                            <a:rPr lang="de-DE" sz="1800" baseline="0" dirty="0" smtClean="0">
                              <a:solidFill>
                                <a:schemeClr val="tx1"/>
                              </a:solidFill>
                            </a:rPr>
                            <a:t>(N) / </a:t>
                          </a:r>
                          <a:r>
                            <a:rPr lang="de-DE" sz="1800" baseline="0" dirty="0" err="1" smtClean="0">
                              <a:solidFill>
                                <a:schemeClr val="tx1"/>
                              </a:solidFill>
                            </a:rPr>
                            <a:t>ln</a:t>
                          </a:r>
                          <a:r>
                            <a:rPr lang="de-DE" sz="1800" baseline="0" dirty="0" smtClean="0">
                              <a:solidFill>
                                <a:schemeClr val="tx1"/>
                              </a:solidFill>
                            </a:rPr>
                            <a:t>(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de-DE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de-DE" baseline="0" dirty="0" smtClean="0">
                                      <a:solidFill>
                                        <a:schemeClr val="tx1"/>
                                      </a:solidFill>
                                    </a:rPr>
                                    <m:t>k</m:t>
                                  </m:r>
                                </m:e>
                              </m:d>
                            </m:oMath>
                          </a14:m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de-DE" sz="1800" baseline="0" dirty="0" smtClean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en-US" sz="18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Inhaltsplatzhalt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27285736"/>
                  </p:ext>
                </p:extLst>
              </p:nvPr>
            </p:nvGraphicFramePr>
            <p:xfrm>
              <a:off x="457200" y="1628800"/>
              <a:ext cx="8229600" cy="30554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14800"/>
                    <a:gridCol w="4114800"/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General</a:t>
                          </a:r>
                          <a:r>
                            <a:rPr lang="de-DE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de-DE" baseline="0" dirty="0" err="1" smtClean="0">
                              <a:solidFill>
                                <a:schemeClr val="tx1"/>
                              </a:solidFill>
                            </a:rPr>
                            <a:t>graph</a:t>
                          </a:r>
                          <a:endParaRPr lang="de-DE" b="0" baseline="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de-DE" b="0" baseline="0" dirty="0" smtClean="0">
                              <a:solidFill>
                                <a:schemeClr val="tx1"/>
                              </a:solidFill>
                            </a:rPr>
                            <a:t>(N </a:t>
                          </a:r>
                          <a:r>
                            <a:rPr lang="de-DE" b="0" baseline="0" dirty="0" err="1" smtClean="0">
                              <a:solidFill>
                                <a:schemeClr val="tx1"/>
                              </a:solidFill>
                            </a:rPr>
                            <a:t>vertices</a:t>
                          </a:r>
                          <a:r>
                            <a:rPr lang="de-DE" b="0" baseline="0" dirty="0" smtClean="0">
                              <a:solidFill>
                                <a:schemeClr val="tx1"/>
                              </a:solidFill>
                            </a:rPr>
                            <a:t>, k </a:t>
                          </a:r>
                          <a:r>
                            <a:rPr lang="de-DE" b="0" baseline="0" dirty="0" err="1" smtClean="0">
                              <a:solidFill>
                                <a:schemeClr val="tx1"/>
                              </a:solidFill>
                            </a:rPr>
                            <a:t>edges</a:t>
                          </a:r>
                          <a:r>
                            <a:rPr lang="de-DE" b="0" baseline="0" dirty="0" smtClean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Random </a:t>
                          </a:r>
                          <a:r>
                            <a:rPr lang="de-DE" dirty="0" err="1" smtClean="0">
                              <a:solidFill>
                                <a:schemeClr val="tx1"/>
                              </a:solidFill>
                            </a:rPr>
                            <a:t>graph</a:t>
                          </a:r>
                          <a:endParaRPr lang="de-DE" b="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de-DE" b="0" dirty="0" smtClean="0">
                              <a:solidFill>
                                <a:schemeClr val="tx1"/>
                              </a:solidFill>
                            </a:rPr>
                            <a:t>(N, k, p)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t="-104762" r="-100000" b="-29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100000" t="-104762" b="-292381"/>
                          </a:stretch>
                        </a:blipFill>
                      </a:tcPr>
                    </a:tc>
                  </a:tr>
                  <a:tr h="581470">
                    <a:tc>
                      <a:txBody>
                        <a:bodyPr/>
                        <a:lstStyle/>
                        <a:p>
                          <a:r>
                            <a:rPr lang="de-DE" dirty="0" err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Degree</a:t>
                          </a:r>
                          <a:r>
                            <a:rPr lang="de-DE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 </a:t>
                          </a:r>
                          <a:r>
                            <a:rPr lang="de-DE" dirty="0" err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distribution</a:t>
                          </a:r>
                          <a:r>
                            <a:rPr lang="de-DE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 P(k)</a:t>
                          </a:r>
                          <a:endParaRPr lang="en-US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100000" t="-226316" b="-223158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Clustering</a:t>
                          </a:r>
                          <a:r>
                            <a:rPr lang="de-DE" baseline="0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 C</a:t>
                          </a:r>
                          <a:endParaRPr lang="en-US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C = p</a:t>
                          </a:r>
                          <a:endParaRPr lang="en-US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de-DE" b="1" dirty="0" err="1" smtClean="0">
                              <a:solidFill>
                                <a:schemeClr val="tx1"/>
                              </a:solidFill>
                            </a:rPr>
                            <a:t>Shortest</a:t>
                          </a:r>
                          <a:r>
                            <a:rPr lang="de-DE" b="1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de-DE" b="1" dirty="0" err="1" smtClean="0">
                              <a:solidFill>
                                <a:schemeClr val="tx1"/>
                              </a:solidFill>
                            </a:rPr>
                            <a:t>path</a:t>
                          </a:r>
                          <a:r>
                            <a:rPr lang="de-DE" b="1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de-DE" b="1" dirty="0" err="1" smtClean="0">
                              <a:solidFill>
                                <a:schemeClr val="tx1"/>
                              </a:solidFill>
                            </a:rPr>
                            <a:t>length</a:t>
                          </a:r>
                          <a:r>
                            <a:rPr lang="de-DE" b="1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de-DE" b="1" dirty="0" err="1" smtClean="0">
                              <a:solidFill>
                                <a:schemeClr val="tx1"/>
                              </a:solidFill>
                            </a:rPr>
                            <a:t>L</a:t>
                          </a:r>
                          <a:r>
                            <a:rPr lang="de-DE" b="1" baseline="-25000" dirty="0" err="1" smtClean="0">
                              <a:solidFill>
                                <a:schemeClr val="tx1"/>
                              </a:solidFill>
                            </a:rPr>
                            <a:t>ij</a:t>
                          </a:r>
                          <a:endParaRPr lang="de-DE" b="1" baseline="-2500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just"/>
                          <a:endParaRPr lang="de-DE" b="1" baseline="-2500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just"/>
                          <a:r>
                            <a:rPr lang="de-DE" b="1" baseline="0" dirty="0" smtClean="0">
                              <a:solidFill>
                                <a:schemeClr val="tx1"/>
                              </a:solidFill>
                            </a:rPr>
                            <a:t>Average </a:t>
                          </a:r>
                          <a:r>
                            <a:rPr lang="de-DE" b="1" baseline="0" dirty="0" err="1" smtClean="0">
                              <a:solidFill>
                                <a:schemeClr val="tx1"/>
                              </a:solidFill>
                            </a:rPr>
                            <a:t>path</a:t>
                          </a:r>
                          <a:r>
                            <a:rPr lang="de-DE" b="1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de-DE" b="1" baseline="0" dirty="0" err="1" smtClean="0">
                              <a:solidFill>
                                <a:schemeClr val="tx1"/>
                              </a:solidFill>
                            </a:rPr>
                            <a:t>length</a:t>
                          </a:r>
                          <a:r>
                            <a:rPr lang="de-DE" b="1" baseline="0" dirty="0" smtClean="0">
                              <a:solidFill>
                                <a:schemeClr val="tx1"/>
                              </a:solidFill>
                            </a:rPr>
                            <a:t> L</a:t>
                          </a:r>
                          <a:endParaRPr lang="en-US" b="1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100000" t="-274815" b="-1185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90BC5-7D17-423B-9B70-5EA8F88B80B7}" type="slidenum">
              <a:rPr lang="en-US" smtClean="0"/>
              <a:t>8</a:t>
            </a:fld>
            <a:endParaRPr lang="en-US"/>
          </a:p>
        </p:txBody>
      </p:sp>
      <p:sp>
        <p:nvSpPr>
          <p:cNvPr id="6" name="Textfeld 5"/>
          <p:cNvSpPr txBox="1"/>
          <p:nvPr/>
        </p:nvSpPr>
        <p:spPr>
          <a:xfrm>
            <a:off x="899592" y="5557938"/>
            <a:ext cx="439248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Random </a:t>
            </a:r>
            <a:r>
              <a:rPr lang="de-DE" dirty="0" err="1" smtClean="0"/>
              <a:t>graph</a:t>
            </a:r>
            <a:r>
              <a:rPr lang="de-DE" dirty="0" smtClean="0"/>
              <a:t> versus Regular </a:t>
            </a:r>
            <a:r>
              <a:rPr lang="de-DE" dirty="0" err="1"/>
              <a:t>grid</a:t>
            </a:r>
            <a:endParaRPr lang="de-DE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4427984" y="4813217"/>
            <a:ext cx="3816424" cy="1765760"/>
            <a:chOff x="4427984" y="4813217"/>
            <a:chExt cx="3816424" cy="1765760"/>
          </a:xfrm>
        </p:grpSpPr>
        <p:pic>
          <p:nvPicPr>
            <p:cNvPr id="7" name="Picture 2" descr="https://0fps.files.wordpress.com/2012/01/grid.png?w=64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8" y="4813217"/>
              <a:ext cx="2520280" cy="17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Ellipse 2"/>
            <p:cNvSpPr/>
            <p:nvPr/>
          </p:nvSpPr>
          <p:spPr>
            <a:xfrm>
              <a:off x="5868144" y="4869160"/>
              <a:ext cx="144016" cy="14401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Ellipse 7"/>
            <p:cNvSpPr/>
            <p:nvPr/>
          </p:nvSpPr>
          <p:spPr>
            <a:xfrm>
              <a:off x="7524328" y="6093296"/>
              <a:ext cx="144016" cy="14401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Bogen 8"/>
            <p:cNvSpPr/>
            <p:nvPr/>
          </p:nvSpPr>
          <p:spPr>
            <a:xfrm>
              <a:off x="4427984" y="4869161"/>
              <a:ext cx="3312368" cy="1709816"/>
            </a:xfrm>
            <a:prstGeom prst="arc">
              <a:avLst>
                <a:gd name="adj1" fmla="val 15903969"/>
                <a:gd name="adj2" fmla="val 758275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032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532753"/>
            <a:ext cx="8229600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b="1" dirty="0" smtClean="0"/>
              <a:t>Additional </a:t>
            </a:r>
            <a:r>
              <a:rPr lang="de-DE" sz="2800" b="1" dirty="0" err="1" smtClean="0"/>
              <a:t>features</a:t>
            </a:r>
            <a:r>
              <a:rPr lang="de-DE" sz="2800" b="1" dirty="0" smtClean="0"/>
              <a:t>:</a:t>
            </a:r>
          </a:p>
          <a:p>
            <a:r>
              <a:rPr lang="de-DE" sz="2400" dirty="0" err="1" smtClean="0"/>
              <a:t>Directed</a:t>
            </a:r>
            <a:r>
              <a:rPr lang="de-DE" sz="2400" dirty="0" smtClean="0"/>
              <a:t> links</a:t>
            </a:r>
          </a:p>
          <a:p>
            <a:r>
              <a:rPr lang="de-DE" sz="2400" dirty="0" smtClean="0"/>
              <a:t>More </a:t>
            </a:r>
            <a:r>
              <a:rPr lang="de-DE" sz="2400" dirty="0" err="1" smtClean="0"/>
              <a:t>than</a:t>
            </a:r>
            <a:r>
              <a:rPr lang="de-DE" sz="2400" dirty="0" smtClean="0"/>
              <a:t> </a:t>
            </a:r>
            <a:r>
              <a:rPr lang="de-DE" sz="2400" dirty="0" err="1" smtClean="0"/>
              <a:t>one</a:t>
            </a:r>
            <a:r>
              <a:rPr lang="de-DE" sz="2400" dirty="0" smtClean="0"/>
              <a:t> link </a:t>
            </a:r>
            <a:r>
              <a:rPr lang="de-DE" sz="2400" dirty="0" err="1" smtClean="0"/>
              <a:t>between</a:t>
            </a:r>
            <a:r>
              <a:rPr lang="de-DE" sz="2400" dirty="0" smtClean="0"/>
              <a:t> </a:t>
            </a:r>
            <a:r>
              <a:rPr lang="de-DE" sz="2400" dirty="0" err="1" smtClean="0"/>
              <a:t>two</a:t>
            </a:r>
            <a:r>
              <a:rPr lang="de-DE" sz="2400" dirty="0" smtClean="0"/>
              <a:t> </a:t>
            </a:r>
            <a:r>
              <a:rPr lang="de-DE" sz="2400" dirty="0" err="1" smtClean="0"/>
              <a:t>vertices</a:t>
            </a:r>
            <a:endParaRPr lang="de-DE" sz="2400" dirty="0" smtClean="0"/>
          </a:p>
          <a:p>
            <a:r>
              <a:rPr lang="de-DE" sz="2400" dirty="0" err="1" smtClean="0"/>
              <a:t>Weighted</a:t>
            </a:r>
            <a:r>
              <a:rPr lang="de-DE" sz="2400" dirty="0" smtClean="0"/>
              <a:t> </a:t>
            </a:r>
            <a:r>
              <a:rPr lang="de-DE" sz="2400" dirty="0" err="1" smtClean="0"/>
              <a:t>edges</a:t>
            </a:r>
            <a:endParaRPr lang="de-DE" sz="2400" dirty="0" smtClean="0"/>
          </a:p>
          <a:p>
            <a:r>
              <a:rPr lang="de-DE" sz="2400" dirty="0" smtClean="0"/>
              <a:t>...</a:t>
            </a:r>
          </a:p>
          <a:p>
            <a:endParaRPr lang="de-DE" sz="2800" dirty="0"/>
          </a:p>
          <a:p>
            <a:endParaRPr lang="de-DE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 smtClean="0"/>
              <a:t>Graph </a:t>
            </a:r>
            <a:r>
              <a:rPr lang="de-DE" sz="3600" dirty="0" err="1" smtClean="0"/>
              <a:t>Theory</a:t>
            </a:r>
            <a:endParaRPr lang="en-US" sz="36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90BC5-7D17-423B-9B70-5EA8F88B80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09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1099</Words>
  <Application>Microsoft Office PowerPoint</Application>
  <PresentationFormat>Bildschirmpräsentation (4:3)</PresentationFormat>
  <Paragraphs>262</Paragraphs>
  <Slides>24</Slides>
  <Notes>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5" baseType="lpstr">
      <vt:lpstr>Larissa</vt:lpstr>
      <vt:lpstr>Structures of Networks</vt:lpstr>
      <vt:lpstr>PowerPoint-Präsentation</vt:lpstr>
      <vt:lpstr>PowerPoint-Präsentation</vt:lpstr>
      <vt:lpstr> </vt:lpstr>
      <vt:lpstr>PowerPoint-Präsentation</vt:lpstr>
      <vt:lpstr>Graph Theory</vt:lpstr>
      <vt:lpstr>Graph Theory</vt:lpstr>
      <vt:lpstr>Graph Theory</vt:lpstr>
      <vt:lpstr>Graph Theory</vt:lpstr>
      <vt:lpstr>Real world networks</vt:lpstr>
      <vt:lpstr>Watts-Strogatz construction</vt:lpstr>
      <vt:lpstr>Watts-Strogatz construction</vt:lpstr>
      <vt:lpstr>Probability p of replacing edge</vt:lpstr>
      <vt:lpstr>PowerPoint-Präsentation</vt:lpstr>
      <vt:lpstr>Consequence for networks</vt:lpstr>
      <vt:lpstr>Degree distribution P(k)</vt:lpstr>
      <vt:lpstr>Degree distribution P(k)</vt:lpstr>
      <vt:lpstr>Degree distribution P(k)</vt:lpstr>
      <vt:lpstr>The Barabási-Albert model</vt:lpstr>
      <vt:lpstr>Scale-free distribution</vt:lpstr>
      <vt:lpstr>Protein interaction network of a yeast cell</vt:lpstr>
      <vt:lpstr>The two models: Summary</vt:lpstr>
      <vt:lpstr>The use of modelling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Applying Graph Theory to Biological Networks</dc:title>
  <dc:creator>Lisa</dc:creator>
  <cp:lastModifiedBy>Lisa</cp:lastModifiedBy>
  <cp:revision>231</cp:revision>
  <dcterms:created xsi:type="dcterms:W3CDTF">2016-11-25T15:20:39Z</dcterms:created>
  <dcterms:modified xsi:type="dcterms:W3CDTF">2017-02-02T08:59:06Z</dcterms:modified>
</cp:coreProperties>
</file>